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8" r:id="rId2"/>
    <p:sldId id="260" r:id="rId3"/>
  </p:sldIdLst>
  <p:sldSz cx="6858000" cy="9906000" type="A4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400" b="1" kern="1200">
        <a:solidFill>
          <a:schemeClr val="tx1"/>
        </a:solidFill>
        <a:latin typeface="A-CID ゴシックMB101 DB" pitchFamily="84" charset="-128"/>
        <a:ea typeface="A-CID ゴシックMB101 DB" pitchFamily="8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b="1" kern="1200">
        <a:solidFill>
          <a:schemeClr val="tx1"/>
        </a:solidFill>
        <a:latin typeface="A-CID ゴシックMB101 DB" pitchFamily="84" charset="-128"/>
        <a:ea typeface="A-CID ゴシックMB101 DB" pitchFamily="8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b="1" kern="1200">
        <a:solidFill>
          <a:schemeClr val="tx1"/>
        </a:solidFill>
        <a:latin typeface="A-CID ゴシックMB101 DB" pitchFamily="84" charset="-128"/>
        <a:ea typeface="A-CID ゴシックMB101 DB" pitchFamily="8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b="1" kern="1200">
        <a:solidFill>
          <a:schemeClr val="tx1"/>
        </a:solidFill>
        <a:latin typeface="A-CID ゴシックMB101 DB" pitchFamily="84" charset="-128"/>
        <a:ea typeface="A-CID ゴシックMB101 DB" pitchFamily="8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b="1" kern="1200">
        <a:solidFill>
          <a:schemeClr val="tx1"/>
        </a:solidFill>
        <a:latin typeface="A-CID ゴシックMB101 DB" pitchFamily="84" charset="-128"/>
        <a:ea typeface="A-CID ゴシックMB101 DB" pitchFamily="84" charset="-128"/>
        <a:cs typeface="+mn-cs"/>
      </a:defRPr>
    </a:lvl5pPr>
    <a:lvl6pPr marL="2286000" algn="l" defTabSz="914400" rtl="0" eaLnBrk="1" latinLnBrk="0" hangingPunct="1">
      <a:defRPr kumimoji="1" sz="1400" b="1" kern="1200">
        <a:solidFill>
          <a:schemeClr val="tx1"/>
        </a:solidFill>
        <a:latin typeface="A-CID ゴシックMB101 DB" pitchFamily="84" charset="-128"/>
        <a:ea typeface="A-CID ゴシックMB101 DB" pitchFamily="84" charset="-128"/>
        <a:cs typeface="+mn-cs"/>
      </a:defRPr>
    </a:lvl6pPr>
    <a:lvl7pPr marL="2743200" algn="l" defTabSz="914400" rtl="0" eaLnBrk="1" latinLnBrk="0" hangingPunct="1">
      <a:defRPr kumimoji="1" sz="1400" b="1" kern="1200">
        <a:solidFill>
          <a:schemeClr val="tx1"/>
        </a:solidFill>
        <a:latin typeface="A-CID ゴシックMB101 DB" pitchFamily="84" charset="-128"/>
        <a:ea typeface="A-CID ゴシックMB101 DB" pitchFamily="84" charset="-128"/>
        <a:cs typeface="+mn-cs"/>
      </a:defRPr>
    </a:lvl7pPr>
    <a:lvl8pPr marL="3200400" algn="l" defTabSz="914400" rtl="0" eaLnBrk="1" latinLnBrk="0" hangingPunct="1">
      <a:defRPr kumimoji="1" sz="1400" b="1" kern="1200">
        <a:solidFill>
          <a:schemeClr val="tx1"/>
        </a:solidFill>
        <a:latin typeface="A-CID ゴシックMB101 DB" pitchFamily="84" charset="-128"/>
        <a:ea typeface="A-CID ゴシックMB101 DB" pitchFamily="84" charset="-128"/>
        <a:cs typeface="+mn-cs"/>
      </a:defRPr>
    </a:lvl8pPr>
    <a:lvl9pPr marL="3657600" algn="l" defTabSz="914400" rtl="0" eaLnBrk="1" latinLnBrk="0" hangingPunct="1">
      <a:defRPr kumimoji="1" sz="1400" b="1" kern="1200">
        <a:solidFill>
          <a:schemeClr val="tx1"/>
        </a:solidFill>
        <a:latin typeface="A-CID ゴシックMB101 DB" pitchFamily="84" charset="-128"/>
        <a:ea typeface="A-CID ゴシックMB101 DB" pitchFamily="8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2B7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236" y="-7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7" tIns="45714" rIns="91427" bIns="4571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7" tIns="45714" rIns="91427" bIns="45714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Lucida Grande" pitchFamily="84" charset="0"/>
              </a:defRPr>
            </a:lvl1pPr>
          </a:lstStyle>
          <a:p>
            <a:pPr>
              <a:defRPr/>
            </a:pPr>
            <a:fld id="{9E88A7D4-043D-484D-842F-F7A99342872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87563" y="739775"/>
            <a:ext cx="2560637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7" tIns="45714" rIns="91427" bIns="4571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7" tIns="45714" rIns="91427" bIns="45714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Lucida Grande" pitchFamily="84" charset="0"/>
              </a:defRPr>
            </a:lvl1pPr>
          </a:lstStyle>
          <a:p>
            <a:pPr>
              <a:defRPr/>
            </a:pPr>
            <a:fld id="{490AEDA6-0F43-4F78-B139-2FA9BF76FD7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333FF-9D4B-4394-AAEE-940CBFF6194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DDE6C-B34D-4815-A2A1-F3FBF97CBC8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886325" y="881063"/>
            <a:ext cx="1457325" cy="79248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14350" y="881063"/>
            <a:ext cx="4219575" cy="79248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A7137C-4D83-4447-B813-950191B0A9B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B37722-88BE-4A02-ADE8-AFB5208BB25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CB0C0E-2C63-40FA-9C97-D9172B94148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14350" y="2862263"/>
            <a:ext cx="283845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05200" y="2862263"/>
            <a:ext cx="283845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6EC4B-B8F8-4581-BBF2-E73E5446C3F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284887-002C-494F-A9BB-C0A93B5DC08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7DE5AA-5339-4773-8CD6-DF4BBE743FE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6CD1B-E3EF-4EAE-9351-B5589372A9E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C74B0-AB8F-4568-BADA-6D6A9175029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C16D6-A7A3-428B-9223-3D8BE0132A3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81063"/>
            <a:ext cx="58293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862263"/>
            <a:ext cx="58293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9024938"/>
            <a:ext cx="142875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4938"/>
            <a:ext cx="217170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b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4938"/>
            <a:ext cx="142875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0">
                <a:latin typeface="+mn-lt"/>
                <a:ea typeface="+mn-ea"/>
              </a:defRPr>
            </a:lvl1pPr>
          </a:lstStyle>
          <a:p>
            <a:pPr>
              <a:defRPr/>
            </a:pPr>
            <a:fld id="{0867CBDA-3375-4E56-9615-5A6D4A3A887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71450" y="0"/>
            <a:ext cx="7029450" cy="1035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9"/>
          <p:cNvSpPr>
            <a:spLocks noChangeArrowheads="1"/>
          </p:cNvSpPr>
          <p:nvPr/>
        </p:nvSpPr>
        <p:spPr bwMode="auto">
          <a:xfrm>
            <a:off x="476250" y="1352550"/>
            <a:ext cx="6121400" cy="1914525"/>
          </a:xfrm>
          <a:prstGeom prst="roundRect">
            <a:avLst>
              <a:gd name="adj" fmla="val 16667"/>
            </a:avLst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40000"/>
              </a:lnSpc>
            </a:pPr>
            <a:r>
              <a:rPr lang="ja-JP" altLang="en-US" sz="1800" dirty="0">
                <a:latin typeface="HGPｺﾞｼｯｸM" pitchFamily="50" charset="-128"/>
                <a:ea typeface="HGPｺﾞｼｯｸM" pitchFamily="50" charset="-128"/>
              </a:rPr>
              <a:t>　　　</a:t>
            </a:r>
            <a:r>
              <a:rPr lang="en-US" altLang="ja-JP" sz="1800" dirty="0" smtClean="0">
                <a:latin typeface="HGPｺﾞｼｯｸM" pitchFamily="50" charset="-128"/>
                <a:ea typeface="HGPｺﾞｼｯｸM" pitchFamily="50" charset="-128"/>
              </a:rPr>
              <a:t>2014</a:t>
            </a:r>
            <a:r>
              <a:rPr lang="ja-JP" altLang="en-US" sz="1800" dirty="0">
                <a:latin typeface="HGPｺﾞｼｯｸM" pitchFamily="50" charset="-128"/>
                <a:ea typeface="HGPｺﾞｼｯｸM" pitchFamily="50" charset="-128"/>
              </a:rPr>
              <a:t>年</a:t>
            </a:r>
            <a:r>
              <a:rPr lang="en-US" altLang="ja-JP" sz="1800" dirty="0">
                <a:latin typeface="HGPｺﾞｼｯｸM" pitchFamily="50" charset="-128"/>
                <a:ea typeface="HGPｺﾞｼｯｸM" pitchFamily="50" charset="-128"/>
              </a:rPr>
              <a:t>5</a:t>
            </a:r>
            <a:r>
              <a:rPr lang="ja-JP" altLang="en-US" sz="1800" dirty="0">
                <a:latin typeface="HGPｺﾞｼｯｸM" pitchFamily="50" charset="-128"/>
                <a:ea typeface="HGPｺﾞｼｯｸM" pitchFamily="50" charset="-128"/>
              </a:rPr>
              <a:t>月</a:t>
            </a:r>
            <a:r>
              <a:rPr lang="en-US" altLang="ja-JP" sz="1800" dirty="0">
                <a:latin typeface="HGPｺﾞｼｯｸM" pitchFamily="50" charset="-128"/>
                <a:ea typeface="HGPｺﾞｼｯｸM" pitchFamily="50" charset="-128"/>
              </a:rPr>
              <a:t>31</a:t>
            </a:r>
            <a:r>
              <a:rPr lang="ja-JP" altLang="en-US" sz="1800" dirty="0">
                <a:latin typeface="HGPｺﾞｼｯｸM" pitchFamily="50" charset="-128"/>
                <a:ea typeface="HGPｺﾞｼｯｸM" pitchFamily="50" charset="-128"/>
              </a:rPr>
              <a:t>日</a:t>
            </a:r>
            <a:r>
              <a:rPr lang="en-US" altLang="ja-JP" sz="1800" dirty="0">
                <a:latin typeface="HGPｺﾞｼｯｸM" pitchFamily="50" charset="-128"/>
                <a:ea typeface="HGPｺﾞｼｯｸM" pitchFamily="50" charset="-128"/>
              </a:rPr>
              <a:t>(</a:t>
            </a:r>
            <a:r>
              <a:rPr lang="ja-JP" altLang="en-US" sz="1800" dirty="0">
                <a:latin typeface="HGPｺﾞｼｯｸM" pitchFamily="50" charset="-128"/>
                <a:ea typeface="HGPｺﾞｼｯｸM" pitchFamily="50" charset="-128"/>
              </a:rPr>
              <a:t>土</a:t>
            </a:r>
            <a:r>
              <a:rPr lang="en-US" altLang="ja-JP" sz="1800" dirty="0">
                <a:latin typeface="HGPｺﾞｼｯｸM" pitchFamily="50" charset="-128"/>
                <a:ea typeface="HGPｺﾞｼｯｸM" pitchFamily="50" charset="-128"/>
              </a:rPr>
              <a:t>)</a:t>
            </a:r>
            <a:r>
              <a:rPr lang="ja-JP" altLang="en-US" sz="1800" dirty="0">
                <a:latin typeface="HGPｺﾞｼｯｸM" pitchFamily="50" charset="-128"/>
                <a:ea typeface="HGPｺﾞｼｯｸM" pitchFamily="50" charset="-128"/>
              </a:rPr>
              <a:t> </a:t>
            </a:r>
            <a:r>
              <a:rPr lang="en-US" altLang="ja-JP" sz="1800" dirty="0">
                <a:latin typeface="HGPｺﾞｼｯｸM" pitchFamily="50" charset="-128"/>
                <a:ea typeface="HGPｺﾞｼｯｸM" pitchFamily="50" charset="-128"/>
              </a:rPr>
              <a:t>14:00</a:t>
            </a:r>
            <a:r>
              <a:rPr lang="ja-JP" altLang="en-US" sz="1800" dirty="0">
                <a:latin typeface="HGPｺﾞｼｯｸM" pitchFamily="50" charset="-128"/>
                <a:ea typeface="HGPｺﾞｼｯｸM" pitchFamily="50" charset="-128"/>
              </a:rPr>
              <a:t>～</a:t>
            </a:r>
            <a:r>
              <a:rPr lang="en-US" altLang="ja-JP" sz="1800" dirty="0">
                <a:latin typeface="HGPｺﾞｼｯｸM" pitchFamily="50" charset="-128"/>
                <a:ea typeface="HGPｺﾞｼｯｸM" pitchFamily="50" charset="-128"/>
              </a:rPr>
              <a:t>16:00</a:t>
            </a:r>
            <a:r>
              <a:rPr lang="ja-JP" altLang="en-US" sz="1800" dirty="0">
                <a:latin typeface="HGPｺﾞｼｯｸM" pitchFamily="50" charset="-128"/>
                <a:ea typeface="HGPｺﾞｼｯｸM" pitchFamily="50" charset="-128"/>
              </a:rPr>
              <a:t>（</a:t>
            </a:r>
            <a:r>
              <a:rPr lang="en-US" altLang="ja-JP" sz="1800" dirty="0">
                <a:latin typeface="HGPｺﾞｼｯｸM" pitchFamily="50" charset="-128"/>
                <a:ea typeface="HGPｺﾞｼｯｸM" pitchFamily="50" charset="-128"/>
              </a:rPr>
              <a:t>13:00</a:t>
            </a:r>
            <a:r>
              <a:rPr lang="ja-JP" altLang="en-US" sz="1800" dirty="0">
                <a:latin typeface="HGPｺﾞｼｯｸM" pitchFamily="50" charset="-128"/>
                <a:ea typeface="HGPｺﾞｼｯｸM" pitchFamily="50" charset="-128"/>
              </a:rPr>
              <a:t>開場）</a:t>
            </a:r>
            <a:endParaRPr lang="en-US" altLang="ja-JP" sz="1800" dirty="0">
              <a:latin typeface="HGPｺﾞｼｯｸM" pitchFamily="50" charset="-128"/>
              <a:ea typeface="HGPｺﾞｼｯｸM" pitchFamily="50" charset="-128"/>
            </a:endParaRPr>
          </a:p>
          <a:p>
            <a:pPr>
              <a:lnSpc>
                <a:spcPct val="140000"/>
              </a:lnSpc>
            </a:pPr>
            <a:r>
              <a:rPr lang="ja-JP" altLang="en-US" sz="1800" dirty="0">
                <a:latin typeface="HGPｺﾞｼｯｸM" pitchFamily="50" charset="-128"/>
                <a:ea typeface="HGPｺﾞｼｯｸM" pitchFamily="50" charset="-128"/>
              </a:rPr>
              <a:t>　　　</a:t>
            </a:r>
            <a:r>
              <a:rPr lang="ja-JP" altLang="en-US" sz="1800" dirty="0" smtClean="0">
                <a:latin typeface="HGPｺﾞｼｯｸM" pitchFamily="50" charset="-128"/>
                <a:ea typeface="HGPｺﾞｼｯｸM" pitchFamily="50" charset="-128"/>
              </a:rPr>
              <a:t>会場 </a:t>
            </a:r>
            <a:r>
              <a:rPr lang="en-US" altLang="ja-JP" sz="1800" dirty="0">
                <a:latin typeface="HGPｺﾞｼｯｸM" pitchFamily="50" charset="-128"/>
                <a:ea typeface="HGPｺﾞｼｯｸM" pitchFamily="50" charset="-128"/>
              </a:rPr>
              <a:t>:</a:t>
            </a:r>
            <a:r>
              <a:rPr lang="ja-JP" altLang="en-US" sz="1800" dirty="0">
                <a:latin typeface="HGPｺﾞｼｯｸM" pitchFamily="50" charset="-128"/>
                <a:ea typeface="HGPｺﾞｼｯｸM" pitchFamily="50" charset="-128"/>
              </a:rPr>
              <a:t> 和歌山県ＪＡビル　２階　和（なごみ）ホール</a:t>
            </a:r>
            <a:r>
              <a:rPr lang="en-US" altLang="ja-JP" sz="1800" dirty="0">
                <a:latin typeface="HGPｺﾞｼｯｸM" pitchFamily="50" charset="-128"/>
                <a:ea typeface="HGPｺﾞｼｯｸM" pitchFamily="50" charset="-128"/>
              </a:rPr>
              <a:t>A</a:t>
            </a:r>
          </a:p>
          <a:p>
            <a:r>
              <a:rPr lang="ja-JP" altLang="en-US" dirty="0"/>
              <a:t>　　　　　　　</a:t>
            </a:r>
            <a:r>
              <a:rPr lang="ja-JP" altLang="en-US" dirty="0" smtClean="0">
                <a:latin typeface="HGPｺﾞｼｯｸM" pitchFamily="50" charset="-128"/>
                <a:ea typeface="HGPｺﾞｼｯｸM" pitchFamily="50" charset="-128"/>
              </a:rPr>
              <a:t>（</a:t>
            </a:r>
            <a:r>
              <a:rPr lang="en-US" altLang="ja-JP" dirty="0">
                <a:latin typeface="HGPｺﾞｼｯｸM" pitchFamily="50" charset="-128"/>
                <a:ea typeface="HGPｺﾞｼｯｸM" pitchFamily="50" charset="-128"/>
              </a:rPr>
              <a:t>JR</a:t>
            </a:r>
            <a:r>
              <a:rPr lang="ja-JP" altLang="en-US" dirty="0">
                <a:latin typeface="HGPｺﾞｼｯｸM" pitchFamily="50" charset="-128"/>
                <a:ea typeface="HGPｺﾞｼｯｸM" pitchFamily="50" charset="-128"/>
              </a:rPr>
              <a:t>和歌山駅西口　徒歩１分）</a:t>
            </a:r>
            <a:endParaRPr lang="zh-TW" altLang="en-US" dirty="0">
              <a:latin typeface="HGPｺﾞｼｯｸM" pitchFamily="50" charset="-128"/>
              <a:ea typeface="HGPｺﾞｼｯｸM" pitchFamily="50" charset="-128"/>
            </a:endParaRPr>
          </a:p>
          <a:p>
            <a:r>
              <a:rPr lang="zh-TW" altLang="en-US" dirty="0">
                <a:latin typeface="HGPｺﾞｼｯｸM" pitchFamily="50" charset="-128"/>
                <a:ea typeface="HGPｺﾞｼｯｸM" pitchFamily="50" charset="-128"/>
              </a:rPr>
              <a:t>       </a:t>
            </a:r>
            <a:r>
              <a:rPr lang="ja-JP" altLang="en-US" dirty="0">
                <a:latin typeface="HGPｺﾞｼｯｸM" pitchFamily="50" charset="-128"/>
                <a:ea typeface="HGPｺﾞｼｯｸM" pitchFamily="50" charset="-128"/>
              </a:rPr>
              <a:t>　　　　　　　</a:t>
            </a:r>
            <a:r>
              <a:rPr lang="zh-TW" altLang="en-US" dirty="0" smtClean="0">
                <a:latin typeface="HGPｺﾞｼｯｸM" pitchFamily="50" charset="-128"/>
                <a:ea typeface="HGPｺﾞｼｯｸM" pitchFamily="50" charset="-128"/>
              </a:rPr>
              <a:t>〒</a:t>
            </a:r>
            <a:r>
              <a:rPr lang="en-US" altLang="zh-TW" dirty="0">
                <a:latin typeface="HGPｺﾞｼｯｸM" pitchFamily="50" charset="-128"/>
                <a:ea typeface="HGPｺﾞｼｯｸM" pitchFamily="50" charset="-128"/>
              </a:rPr>
              <a:t>640-8331 </a:t>
            </a:r>
            <a:r>
              <a:rPr lang="zh-TW" altLang="en-US" dirty="0" smtClean="0">
                <a:latin typeface="HGPｺﾞｼｯｸM" pitchFamily="50" charset="-128"/>
                <a:ea typeface="HGPｺﾞｼｯｸM" pitchFamily="50" charset="-128"/>
              </a:rPr>
              <a:t>和歌山市</a:t>
            </a:r>
            <a:r>
              <a:rPr lang="zh-TW" altLang="en-US" dirty="0">
                <a:latin typeface="HGPｺﾞｼｯｸM" pitchFamily="50" charset="-128"/>
                <a:ea typeface="HGPｺﾞｼｯｸM" pitchFamily="50" charset="-128"/>
              </a:rPr>
              <a:t>美園町５－１－１</a:t>
            </a:r>
            <a:endParaRPr lang="en-US" altLang="zh-TW" dirty="0">
              <a:latin typeface="HGPｺﾞｼｯｸM" pitchFamily="50" charset="-128"/>
              <a:ea typeface="HGPｺﾞｼｯｸM" pitchFamily="50" charset="-128"/>
            </a:endParaRPr>
          </a:p>
          <a:p>
            <a:endParaRPr lang="en-US" altLang="zh-TW" dirty="0">
              <a:latin typeface="HGPｺﾞｼｯｸM" pitchFamily="50" charset="-128"/>
              <a:ea typeface="HGPｺﾞｼｯｸM" pitchFamily="50" charset="-128"/>
            </a:endParaRPr>
          </a:p>
          <a:p>
            <a:r>
              <a:rPr lang="ja-JP" altLang="en-US" dirty="0">
                <a:latin typeface="HGPｺﾞｼｯｸM" pitchFamily="50" charset="-128"/>
                <a:ea typeface="HGPｺﾞｼｯｸM" pitchFamily="50" charset="-128"/>
              </a:rPr>
              <a:t>　　　　　　</a:t>
            </a:r>
            <a:endParaRPr lang="zh-TW" altLang="en-US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2053" name="テキスト ボックス 22"/>
          <p:cNvSpPr txBox="1">
            <a:spLocks noChangeArrowheads="1"/>
          </p:cNvSpPr>
          <p:nvPr/>
        </p:nvSpPr>
        <p:spPr bwMode="auto">
          <a:xfrm>
            <a:off x="333375" y="4089400"/>
            <a:ext cx="25908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800" dirty="0">
                <a:latin typeface="+mn-ea"/>
                <a:ea typeface="+mn-ea"/>
              </a:rPr>
              <a:t>第１部　</a:t>
            </a:r>
            <a:r>
              <a:rPr lang="en-US" altLang="ja-JP" sz="1800" dirty="0">
                <a:latin typeface="+mn-ea"/>
                <a:ea typeface="+mn-ea"/>
              </a:rPr>
              <a:t>14</a:t>
            </a:r>
            <a:r>
              <a:rPr lang="ja-JP" altLang="en-US" sz="1800" dirty="0">
                <a:latin typeface="+mn-ea"/>
                <a:ea typeface="+mn-ea"/>
              </a:rPr>
              <a:t>：１</a:t>
            </a:r>
            <a:r>
              <a:rPr lang="en-US" altLang="ja-JP" sz="1800" dirty="0">
                <a:latin typeface="+mn-ea"/>
                <a:ea typeface="+mn-ea"/>
              </a:rPr>
              <a:t>0</a:t>
            </a:r>
            <a:r>
              <a:rPr lang="ja-JP" altLang="en-US" sz="1800" dirty="0">
                <a:latin typeface="+mn-ea"/>
                <a:ea typeface="+mn-ea"/>
              </a:rPr>
              <a:t>～</a:t>
            </a:r>
            <a:r>
              <a:rPr lang="en-US" altLang="ja-JP" sz="1800" dirty="0">
                <a:latin typeface="+mn-ea"/>
                <a:ea typeface="+mn-ea"/>
              </a:rPr>
              <a:t>15</a:t>
            </a:r>
            <a:r>
              <a:rPr lang="ja-JP" altLang="en-US" sz="1800" dirty="0">
                <a:latin typeface="+mn-ea"/>
                <a:ea typeface="+mn-ea"/>
              </a:rPr>
              <a:t>：</a:t>
            </a:r>
            <a:r>
              <a:rPr lang="en-US" altLang="ja-JP" sz="1800" dirty="0">
                <a:latin typeface="+mn-ea"/>
                <a:ea typeface="+mn-ea"/>
              </a:rPr>
              <a:t>00</a:t>
            </a:r>
            <a:endParaRPr lang="ja-JP" altLang="en-US" sz="1800" dirty="0">
              <a:latin typeface="+mn-ea"/>
              <a:ea typeface="+mn-ea"/>
            </a:endParaRPr>
          </a:p>
        </p:txBody>
      </p:sp>
      <p:sp>
        <p:nvSpPr>
          <p:cNvPr id="2" name="Text Box 15"/>
          <p:cNvSpPr txBox="1">
            <a:spLocks noChangeArrowheads="1"/>
          </p:cNvSpPr>
          <p:nvPr/>
        </p:nvSpPr>
        <p:spPr bwMode="auto">
          <a:xfrm>
            <a:off x="1125538" y="4521200"/>
            <a:ext cx="48958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 dirty="0" smtClean="0">
                <a:latin typeface="ＭＳ Ｐゴシック" charset="-128"/>
                <a:ea typeface="ＭＳ Ｐゴシック" charset="-128"/>
                <a:cs typeface="Arial" charset="0"/>
              </a:rPr>
              <a:t>「</a:t>
            </a:r>
            <a:r>
              <a:rPr lang="ja-JP" altLang="en-US" sz="2400" dirty="0" smtClean="0">
                <a:latin typeface="ＭＳ Ｐゴシック" charset="-128"/>
                <a:ea typeface="ＭＳ Ｐゴシック" charset="-128"/>
                <a:cs typeface="Arial" charset="0"/>
              </a:rPr>
              <a:t>こどもの</a:t>
            </a:r>
            <a:r>
              <a:rPr lang="ja-JP" altLang="en-US" sz="2400" dirty="0" smtClean="0">
                <a:latin typeface="ＭＳ Ｐゴシック" charset="-128"/>
                <a:ea typeface="ＭＳ Ｐゴシック" charset="-128"/>
                <a:cs typeface="Arial" charset="0"/>
              </a:rPr>
              <a:t>喘息」      </a:t>
            </a:r>
            <a:r>
              <a:rPr kumimoji="0" lang="ja-JP" altLang="en-US" sz="2400" dirty="0" smtClean="0">
                <a:solidFill>
                  <a:srgbClr val="000000"/>
                </a:solidFill>
                <a:latin typeface="ＭＳ Ｐゴシック" charset="-128"/>
                <a:ea typeface="ＭＳ Ｐゴシック" charset="-128"/>
                <a:cs typeface="Arial" charset="0"/>
              </a:rPr>
              <a:t>佐藤　洋一</a:t>
            </a:r>
            <a:r>
              <a:rPr kumimoji="0" lang="ja-JP" altLang="en-US" sz="1800" dirty="0" smtClean="0">
                <a:solidFill>
                  <a:srgbClr val="000000"/>
                </a:solidFill>
                <a:latin typeface="HGPｺﾞｼｯｸM" pitchFamily="50" charset="-128"/>
                <a:ea typeface="HGPｺﾞｼｯｸM" pitchFamily="50" charset="-128"/>
                <a:cs typeface="Arial" charset="0"/>
              </a:rPr>
              <a:t>先生</a:t>
            </a:r>
            <a:endParaRPr kumimoji="0" lang="en-US" altLang="ja-JP" sz="1800" dirty="0">
              <a:solidFill>
                <a:srgbClr val="000000"/>
              </a:solidFill>
              <a:latin typeface="HGPｺﾞｼｯｸM" pitchFamily="50" charset="-128"/>
              <a:ea typeface="HGPｺﾞｼｯｸM" pitchFamily="50" charset="-128"/>
              <a:cs typeface="Arial" charset="0"/>
            </a:endParaRPr>
          </a:p>
        </p:txBody>
      </p:sp>
      <p:sp>
        <p:nvSpPr>
          <p:cNvPr id="23" name="Text Box 13"/>
          <p:cNvSpPr txBox="1">
            <a:spLocks noChangeArrowheads="1"/>
          </p:cNvSpPr>
          <p:nvPr/>
        </p:nvSpPr>
        <p:spPr bwMode="auto">
          <a:xfrm>
            <a:off x="1412875" y="5024438"/>
            <a:ext cx="46799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kern="0" dirty="0">
                <a:solidFill>
                  <a:sysClr val="windowText" lastClr="000000"/>
                </a:solidFill>
                <a:latin typeface="HGPｺﾞｼｯｸM" pitchFamily="50" charset="-128"/>
                <a:ea typeface="HGPｺﾞｼｯｸM" pitchFamily="50" charset="-128"/>
              </a:rPr>
              <a:t>和歌山中央医療生活協同組合　生協こども診療所　所長</a:t>
            </a:r>
            <a:endParaRPr kumimoji="0" lang="en-US" altLang="ja-JP" kern="0" dirty="0">
              <a:solidFill>
                <a:sysClr val="windowText" lastClr="000000"/>
              </a:solidFill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2056" name="テキスト ボックス 23"/>
          <p:cNvSpPr txBox="1">
            <a:spLocks noChangeArrowheads="1"/>
          </p:cNvSpPr>
          <p:nvPr/>
        </p:nvSpPr>
        <p:spPr bwMode="auto">
          <a:xfrm>
            <a:off x="333375" y="5384800"/>
            <a:ext cx="2590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800" dirty="0">
                <a:latin typeface="+mn-ea"/>
                <a:ea typeface="+mn-ea"/>
              </a:rPr>
              <a:t>第</a:t>
            </a:r>
            <a:r>
              <a:rPr lang="en-US" altLang="ja-JP" sz="1800" dirty="0">
                <a:latin typeface="+mn-ea"/>
                <a:ea typeface="+mn-ea"/>
              </a:rPr>
              <a:t>2</a:t>
            </a:r>
            <a:r>
              <a:rPr lang="ja-JP" altLang="en-US" sz="1800" dirty="0">
                <a:latin typeface="+mn-ea"/>
                <a:ea typeface="+mn-ea"/>
              </a:rPr>
              <a:t>部　</a:t>
            </a:r>
            <a:r>
              <a:rPr lang="en-US" altLang="ja-JP" sz="1800" dirty="0">
                <a:latin typeface="+mn-ea"/>
                <a:ea typeface="+mn-ea"/>
              </a:rPr>
              <a:t>15</a:t>
            </a:r>
            <a:r>
              <a:rPr lang="ja-JP" altLang="en-US" sz="1800" dirty="0">
                <a:latin typeface="+mn-ea"/>
                <a:ea typeface="+mn-ea"/>
              </a:rPr>
              <a:t>：１</a:t>
            </a:r>
            <a:r>
              <a:rPr lang="en-US" altLang="ja-JP" sz="1800" dirty="0">
                <a:latin typeface="+mn-ea"/>
                <a:ea typeface="+mn-ea"/>
              </a:rPr>
              <a:t>0</a:t>
            </a:r>
            <a:r>
              <a:rPr lang="ja-JP" altLang="en-US" sz="1800" dirty="0">
                <a:latin typeface="+mn-ea"/>
                <a:ea typeface="+mn-ea"/>
              </a:rPr>
              <a:t>～</a:t>
            </a:r>
            <a:r>
              <a:rPr lang="en-US" altLang="ja-JP" sz="1800" dirty="0">
                <a:latin typeface="+mn-ea"/>
                <a:ea typeface="+mn-ea"/>
              </a:rPr>
              <a:t>16</a:t>
            </a:r>
            <a:r>
              <a:rPr lang="ja-JP" altLang="en-US" sz="1800" dirty="0">
                <a:latin typeface="+mn-ea"/>
                <a:ea typeface="+mn-ea"/>
              </a:rPr>
              <a:t>：</a:t>
            </a:r>
            <a:r>
              <a:rPr lang="en-US" altLang="ja-JP" sz="1800" dirty="0">
                <a:latin typeface="+mn-ea"/>
                <a:ea typeface="+mn-ea"/>
              </a:rPr>
              <a:t>00</a:t>
            </a:r>
            <a:endParaRPr lang="ja-JP" altLang="en-US" sz="1800" dirty="0">
              <a:latin typeface="+mn-ea"/>
              <a:ea typeface="+mn-ea"/>
            </a:endParaRPr>
          </a:p>
        </p:txBody>
      </p:sp>
      <p:sp>
        <p:nvSpPr>
          <p:cNvPr id="3" name="Text Box 29"/>
          <p:cNvSpPr>
            <a:spLocks noChangeArrowheads="1"/>
          </p:cNvSpPr>
          <p:nvPr/>
        </p:nvSpPr>
        <p:spPr bwMode="auto">
          <a:xfrm>
            <a:off x="1412875" y="2936875"/>
            <a:ext cx="4319588" cy="579438"/>
          </a:xfrm>
          <a:prstGeom prst="roundRect">
            <a:avLst>
              <a:gd name="adj" fmla="val 16667"/>
            </a:avLst>
          </a:prstGeom>
          <a:solidFill>
            <a:srgbClr val="00B050">
              <a:alpha val="32156"/>
            </a:srgbClr>
          </a:solidFill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 dirty="0">
                <a:solidFill>
                  <a:srgbClr val="040000"/>
                </a:solidFill>
                <a:latin typeface="HGPｺﾞｼｯｸM" pitchFamily="50" charset="-128"/>
                <a:ea typeface="HGPｺﾞｼｯｸM" pitchFamily="50" charset="-128"/>
              </a:rPr>
              <a:t>参加費無料：どなたでもご参加</a:t>
            </a:r>
            <a:r>
              <a:rPr lang="ja-JP" altLang="en-US" b="0" dirty="0" smtClean="0">
                <a:solidFill>
                  <a:srgbClr val="040000"/>
                </a:solidFill>
                <a:latin typeface="HGPｺﾞｼｯｸM" pitchFamily="50" charset="-128"/>
                <a:ea typeface="HGPｺﾞｼｯｸM" pitchFamily="50" charset="-128"/>
              </a:rPr>
              <a:t>いただけます　</a:t>
            </a:r>
            <a:endParaRPr lang="en-US" altLang="ja-JP" b="0" dirty="0" smtClean="0">
              <a:solidFill>
                <a:srgbClr val="040000"/>
              </a:solidFill>
              <a:latin typeface="HGPｺﾞｼｯｸM" pitchFamily="50" charset="-128"/>
              <a:ea typeface="HGPｺﾞｼｯｸM" pitchFamily="50" charset="-128"/>
            </a:endParaRPr>
          </a:p>
          <a:p>
            <a:r>
              <a:rPr lang="ja-JP" altLang="en-US" b="0" dirty="0" smtClean="0">
                <a:solidFill>
                  <a:srgbClr val="040000"/>
                </a:solidFill>
                <a:latin typeface="HGPｺﾞｼｯｸM" pitchFamily="50" charset="-128"/>
                <a:ea typeface="HGPｺﾞｼｯｸM" pitchFamily="50" charset="-128"/>
              </a:rPr>
              <a:t>事前</a:t>
            </a:r>
            <a:r>
              <a:rPr lang="ja-JP" altLang="en-US" b="0" dirty="0">
                <a:solidFill>
                  <a:srgbClr val="040000"/>
                </a:solidFill>
                <a:latin typeface="HGPｺﾞｼｯｸM" pitchFamily="50" charset="-128"/>
                <a:ea typeface="HGPｺﾞｼｯｸM" pitchFamily="50" charset="-128"/>
              </a:rPr>
              <a:t>登録は不要</a:t>
            </a:r>
            <a:r>
              <a:rPr lang="ja-JP" altLang="en-US" b="0" dirty="0" smtClean="0">
                <a:solidFill>
                  <a:srgbClr val="040000"/>
                </a:solidFill>
                <a:latin typeface="HGPｺﾞｼｯｸM" pitchFamily="50" charset="-128"/>
                <a:ea typeface="HGPｺﾞｼｯｸM" pitchFamily="50" charset="-128"/>
              </a:rPr>
              <a:t>です　直接</a:t>
            </a:r>
            <a:r>
              <a:rPr lang="ja-JP" altLang="en-US" b="0" dirty="0">
                <a:solidFill>
                  <a:srgbClr val="040000"/>
                </a:solidFill>
                <a:latin typeface="HGPｺﾞｼｯｸM" pitchFamily="50" charset="-128"/>
                <a:ea typeface="HGPｺﾞｼｯｸM" pitchFamily="50" charset="-128"/>
              </a:rPr>
              <a:t>会場にお越し</a:t>
            </a:r>
            <a:r>
              <a:rPr lang="ja-JP" altLang="en-US" b="0" dirty="0" smtClean="0">
                <a:solidFill>
                  <a:srgbClr val="040000"/>
                </a:solidFill>
                <a:latin typeface="HGPｺﾞｼｯｸM" pitchFamily="50" charset="-128"/>
                <a:ea typeface="HGPｺﾞｼｯｸM" pitchFamily="50" charset="-128"/>
              </a:rPr>
              <a:t>下さい</a:t>
            </a:r>
            <a:endParaRPr lang="ja-JP" altLang="en-US" b="0" dirty="0">
              <a:solidFill>
                <a:srgbClr val="040000"/>
              </a:solidFill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1196975" y="5745163"/>
            <a:ext cx="44640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2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  <a:cs typeface="Arial"/>
              </a:rPr>
              <a:t>「</a:t>
            </a:r>
            <a:r>
              <a:rPr lang="ja-JP" altLang="en-US" sz="2400" dirty="0" smtClean="0">
                <a:latin typeface="ＭＳ Ｐゴシック" charset="-128"/>
                <a:ea typeface="ＭＳ Ｐゴシック" charset="-128"/>
                <a:cs typeface="Arial" charset="0"/>
              </a:rPr>
              <a:t>おとなの</a:t>
            </a:r>
            <a:r>
              <a:rPr lang="ja-JP" altLang="en-US" sz="2400" dirty="0" smtClean="0">
                <a:latin typeface="ＭＳ Ｐゴシック" charset="-128"/>
                <a:ea typeface="ＭＳ Ｐゴシック" charset="-128"/>
                <a:cs typeface="Arial" charset="0"/>
              </a:rPr>
              <a:t>喘息</a:t>
            </a:r>
            <a:r>
              <a:rPr lang="ja-JP" altLang="en-US" sz="2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  <a:cs typeface="Arial"/>
              </a:rPr>
              <a:t>」</a:t>
            </a:r>
            <a:endParaRPr lang="en-US" altLang="ja-JP" sz="2400" b="0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ea typeface="+mn-ea"/>
            </a:endParaRPr>
          </a:p>
        </p:txBody>
      </p:sp>
      <p:sp>
        <p:nvSpPr>
          <p:cNvPr id="2058" name="Text Box 9"/>
          <p:cNvSpPr>
            <a:spLocks noChangeArrowheads="1"/>
          </p:cNvSpPr>
          <p:nvPr/>
        </p:nvSpPr>
        <p:spPr bwMode="auto">
          <a:xfrm>
            <a:off x="0" y="8913813"/>
            <a:ext cx="6669088" cy="919162"/>
          </a:xfrm>
          <a:prstGeom prst="roundRect">
            <a:avLst>
              <a:gd name="adj" fmla="val 16667"/>
            </a:avLst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 b="0">
                <a:latin typeface="HGPｺﾞｼｯｸM" pitchFamily="50" charset="-128"/>
                <a:ea typeface="HGPｺﾞｼｯｸM" pitchFamily="50" charset="-128"/>
              </a:rPr>
              <a:t>主催：グラクソ・スミスクライン株式会社　　　</a:t>
            </a:r>
            <a:endParaRPr lang="en-US" altLang="ja-JP" sz="1200" b="0">
              <a:latin typeface="HGPｺﾞｼｯｸM" pitchFamily="50" charset="-128"/>
              <a:ea typeface="HGPｺﾞｼｯｸM" pitchFamily="50" charset="-128"/>
            </a:endParaRPr>
          </a:p>
          <a:p>
            <a:r>
              <a:rPr lang="ja-JP" altLang="en-US" sz="1200" b="0">
                <a:latin typeface="HGPｺﾞｼｯｸM" pitchFamily="50" charset="-128"/>
                <a:ea typeface="HGPｺﾞｼｯｸM" pitchFamily="50" charset="-128"/>
              </a:rPr>
              <a:t>後援：</a:t>
            </a:r>
            <a:r>
              <a:rPr lang="en-US" altLang="ja-JP" sz="1200" b="0">
                <a:latin typeface="HGPｺﾞｼｯｸM" pitchFamily="50" charset="-128"/>
                <a:ea typeface="HGPｺﾞｼｯｸM" pitchFamily="50" charset="-128"/>
              </a:rPr>
              <a:t>GINA</a:t>
            </a:r>
            <a:r>
              <a:rPr lang="ja-JP" altLang="en-US" sz="1200" b="0">
                <a:latin typeface="HGPｺﾞｼｯｸM" pitchFamily="50" charset="-128"/>
                <a:ea typeface="HGPｺﾞｼｯｸM" pitchFamily="50" charset="-128"/>
              </a:rPr>
              <a:t>日本委員会　和歌山吸入療法研究会　和歌山県医師会　和歌山県保険医協会</a:t>
            </a:r>
            <a:endParaRPr lang="en-US" altLang="ja-JP" sz="1200" b="0">
              <a:latin typeface="HGPｺﾞｼｯｸM" pitchFamily="50" charset="-128"/>
              <a:ea typeface="HGPｺﾞｼｯｸM" pitchFamily="50" charset="-128"/>
            </a:endParaRPr>
          </a:p>
          <a:p>
            <a:r>
              <a:rPr lang="ja-JP" altLang="en-US" sz="1200" b="0">
                <a:latin typeface="HGPｺﾞｼｯｸM" pitchFamily="50" charset="-128"/>
                <a:ea typeface="HGPｺﾞｼｯｸM" pitchFamily="50" charset="-128"/>
              </a:rPr>
              <a:t>　　　　和歌山県薬剤師会　和歌山市薬剤師会　株式会社和歌山放送</a:t>
            </a:r>
            <a:endParaRPr lang="en-US" altLang="ja-JP" sz="1200" b="0">
              <a:latin typeface="HGPｺﾞｼｯｸM" pitchFamily="50" charset="-128"/>
              <a:ea typeface="HGPｺﾞｼｯｸM" pitchFamily="50" charset="-128"/>
            </a:endParaRPr>
          </a:p>
          <a:p>
            <a:r>
              <a:rPr lang="ja-JP" altLang="en-US" sz="1200" b="0">
                <a:latin typeface="HGPｺﾞｼｯｸM" pitchFamily="50" charset="-128"/>
                <a:ea typeface="HGPｺﾞｼｯｸM" pitchFamily="50" charset="-128"/>
              </a:rPr>
              <a:t>　　　　朝日新聞和歌山総局　フクダ電子株式会社　喘息フォーラム・日本（</a:t>
            </a:r>
            <a:r>
              <a:rPr lang="en-US" altLang="ja-JP" sz="1200" b="0">
                <a:latin typeface="HGPｺﾞｼｯｸM" pitchFamily="50" charset="-128"/>
                <a:ea typeface="HGPｺﾞｼｯｸM" pitchFamily="50" charset="-128"/>
              </a:rPr>
              <a:t>Asthma JP</a:t>
            </a:r>
            <a:r>
              <a:rPr lang="ja-JP" altLang="en-US" sz="1200" b="0">
                <a:latin typeface="HGPｺﾞｼｯｸM" pitchFamily="50" charset="-128"/>
                <a:ea typeface="HGPｺﾞｼｯｸM" pitchFamily="50" charset="-128"/>
              </a:rPr>
              <a:t>）</a:t>
            </a: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260350" y="344488"/>
            <a:ext cx="61928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3200" dirty="0">
                <a:latin typeface="+mn-ea"/>
                <a:ea typeface="+mn-ea"/>
                <a:cs typeface="Arial"/>
              </a:rPr>
              <a:t>GINA</a:t>
            </a:r>
            <a:r>
              <a:rPr lang="ja-JP" altLang="en-US" sz="3200" dirty="0">
                <a:latin typeface="+mn-ea"/>
                <a:ea typeface="+mn-ea"/>
                <a:cs typeface="Arial"/>
              </a:rPr>
              <a:t>世界喘息デー</a:t>
            </a:r>
            <a:r>
              <a:rPr lang="en-US" altLang="ja-JP" sz="3200" dirty="0">
                <a:latin typeface="+mn-ea"/>
                <a:ea typeface="+mn-ea"/>
                <a:cs typeface="Arial"/>
              </a:rPr>
              <a:t>in</a:t>
            </a:r>
            <a:r>
              <a:rPr lang="ja-JP" altLang="en-US" sz="3200" dirty="0">
                <a:latin typeface="+mn-ea"/>
                <a:ea typeface="+mn-ea"/>
                <a:cs typeface="Arial"/>
              </a:rPr>
              <a:t>和歌山</a:t>
            </a:r>
            <a:r>
              <a:rPr lang="en-US" altLang="ja-JP" sz="3200" dirty="0">
                <a:latin typeface="+mn-ea"/>
                <a:ea typeface="+mn-ea"/>
                <a:cs typeface="Arial"/>
              </a:rPr>
              <a:t>2014</a:t>
            </a:r>
            <a:endParaRPr lang="en-US" altLang="ja-JP" sz="3200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ea typeface="+mn-ea"/>
            </a:endParaRPr>
          </a:p>
        </p:txBody>
      </p:sp>
      <p:sp>
        <p:nvSpPr>
          <p:cNvPr id="19" name="Text Box 15"/>
          <p:cNvSpPr txBox="1">
            <a:spLocks noChangeArrowheads="1"/>
          </p:cNvSpPr>
          <p:nvPr/>
        </p:nvSpPr>
        <p:spPr bwMode="auto">
          <a:xfrm>
            <a:off x="188913" y="849313"/>
            <a:ext cx="6669087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  <a:cs typeface="Arial"/>
              </a:rPr>
              <a:t>　　　　</a:t>
            </a:r>
            <a:r>
              <a:rPr lang="ja-JP" altLang="en-US" sz="2400" dirty="0">
                <a:latin typeface="+mn-ea"/>
                <a:ea typeface="+mn-ea"/>
                <a:cs typeface="Arial"/>
              </a:rPr>
              <a:t>市民公開講座のお知らせ</a:t>
            </a:r>
            <a:endParaRPr lang="en-US" altLang="ja-JP" sz="2400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ea typeface="+mn-ea"/>
            </a:endParaRPr>
          </a:p>
        </p:txBody>
      </p:sp>
      <p:sp>
        <p:nvSpPr>
          <p:cNvPr id="21" name="テキスト ボックス 23"/>
          <p:cNvSpPr txBox="1">
            <a:spLocks noChangeArrowheads="1"/>
          </p:cNvSpPr>
          <p:nvPr/>
        </p:nvSpPr>
        <p:spPr bwMode="auto">
          <a:xfrm>
            <a:off x="333375" y="3584575"/>
            <a:ext cx="12239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800" dirty="0">
                <a:latin typeface="+mn-ea"/>
                <a:ea typeface="+mn-ea"/>
              </a:rPr>
              <a:t>開会の辞</a:t>
            </a:r>
          </a:p>
        </p:txBody>
      </p:sp>
      <p:sp>
        <p:nvSpPr>
          <p:cNvPr id="24" name="テキスト ボックス 23"/>
          <p:cNvSpPr txBox="1">
            <a:spLocks noChangeArrowheads="1"/>
          </p:cNvSpPr>
          <p:nvPr/>
        </p:nvSpPr>
        <p:spPr bwMode="auto">
          <a:xfrm>
            <a:off x="333375" y="6753225"/>
            <a:ext cx="12239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800" dirty="0">
                <a:latin typeface="+mn-ea"/>
                <a:ea typeface="+mn-ea"/>
              </a:rPr>
              <a:t>閉会の辞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1052513" y="5745163"/>
            <a:ext cx="482441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latin typeface="+mn-ea"/>
              </a:rPr>
              <a:t>　　　　　　　</a:t>
            </a:r>
            <a:r>
              <a:rPr lang="ja-JP" altLang="en-US" sz="2400" dirty="0" smtClean="0">
                <a:latin typeface="+mn-ea"/>
              </a:rPr>
              <a:t>　　</a:t>
            </a:r>
            <a:r>
              <a:rPr kumimoji="0" lang="ja-JP" altLang="en-US" sz="2400" dirty="0" smtClean="0">
                <a:solidFill>
                  <a:srgbClr val="000000"/>
                </a:solidFill>
                <a:latin typeface="ＭＳ Ｐゴシック" charset="-128"/>
                <a:ea typeface="ＭＳ Ｐゴシック" charset="-128"/>
                <a:cs typeface="Arial" charset="0"/>
              </a:rPr>
              <a:t>中川　武正</a:t>
            </a:r>
            <a:r>
              <a:rPr kumimoji="0" lang="ja-JP" altLang="en-US" sz="1800" kern="0" dirty="0" smtClean="0">
                <a:solidFill>
                  <a:sysClr val="windowText" lastClr="000000"/>
                </a:solidFill>
                <a:latin typeface="HGPｺﾞｼｯｸM" pitchFamily="50" charset="-128"/>
                <a:ea typeface="HGPｺﾞｼｯｸM" pitchFamily="50" charset="-128"/>
              </a:rPr>
              <a:t>先生</a:t>
            </a:r>
            <a:endParaRPr kumimoji="0" lang="en-US" altLang="ja-JP" sz="1800" kern="0" dirty="0">
              <a:solidFill>
                <a:sysClr val="windowText" lastClr="000000"/>
              </a:solidFill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2064" name="テキスト ボックス 26"/>
          <p:cNvSpPr txBox="1">
            <a:spLocks noChangeArrowheads="1"/>
          </p:cNvSpPr>
          <p:nvPr/>
        </p:nvSpPr>
        <p:spPr bwMode="auto">
          <a:xfrm>
            <a:off x="1412875" y="6248400"/>
            <a:ext cx="46799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ja-JP" altLang="en-US">
                <a:latin typeface="HGPｺﾞｼｯｸM" pitchFamily="50" charset="-128"/>
                <a:ea typeface="HGPｺﾞｼｯｸM" pitchFamily="50" charset="-128"/>
              </a:rPr>
              <a:t>白浜町国民健康保険直営　川添診療所　所長</a:t>
            </a:r>
            <a:endParaRPr lang="en-US" altLang="ja-JP">
              <a:latin typeface="HGPｺﾞｼｯｸM" pitchFamily="50" charset="-128"/>
              <a:ea typeface="HGPｺﾞｼｯｸM" pitchFamily="50" charset="-128"/>
            </a:endParaRPr>
          </a:p>
          <a:p>
            <a:pPr algn="r"/>
            <a:r>
              <a:rPr lang="ja-JP" altLang="en-US">
                <a:latin typeface="HGPｺﾞｼｯｸM" pitchFamily="50" charset="-128"/>
                <a:ea typeface="HGPｺﾞｼｯｸM" pitchFamily="50" charset="-128"/>
              </a:rPr>
              <a:t>（聖マリアンナ医科大学　客員教授）</a:t>
            </a:r>
            <a:endParaRPr lang="en-US" altLang="ja-JP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2065" name="テキスト ボックス 28"/>
          <p:cNvSpPr txBox="1">
            <a:spLocks noChangeArrowheads="1"/>
          </p:cNvSpPr>
          <p:nvPr/>
        </p:nvSpPr>
        <p:spPr bwMode="auto">
          <a:xfrm>
            <a:off x="908050" y="7185025"/>
            <a:ext cx="46815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38" name="角丸四角形 37"/>
          <p:cNvSpPr/>
          <p:nvPr/>
        </p:nvSpPr>
        <p:spPr bwMode="auto">
          <a:xfrm>
            <a:off x="188913" y="7329488"/>
            <a:ext cx="6264275" cy="1397000"/>
          </a:xfrm>
          <a:prstGeom prst="roundRect">
            <a:avLst/>
          </a:prstGeom>
          <a:solidFill>
            <a:srgbClr val="FFFFFF">
              <a:alpha val="0"/>
            </a:srgbClr>
          </a:solidFill>
          <a:ln w="285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defRPr/>
            </a:pPr>
            <a:r>
              <a:rPr lang="ja-JP" altLang="en-US" dirty="0">
                <a:latin typeface="HGPｺﾞｼｯｸM" pitchFamily="50" charset="-128"/>
                <a:ea typeface="HGPｺﾞｼｯｸM" pitchFamily="50" charset="-128"/>
              </a:rPr>
              <a:t>呼吸機能検査で喘息コントロール状態をチェックしましょう！</a:t>
            </a:r>
            <a:endParaRPr lang="en-US" altLang="ja-JP" dirty="0">
              <a:latin typeface="HGPｺﾞｼｯｸM" pitchFamily="50" charset="-128"/>
              <a:ea typeface="HGPｺﾞｼｯｸM" pitchFamily="50" charset="-128"/>
            </a:endParaRPr>
          </a:p>
          <a:p>
            <a:pPr>
              <a:defRPr/>
            </a:pPr>
            <a:endParaRPr lang="en-US" altLang="ja-JP" dirty="0">
              <a:latin typeface="HGPｺﾞｼｯｸM" pitchFamily="50" charset="-128"/>
              <a:ea typeface="HGPｺﾞｼｯｸM" pitchFamily="50" charset="-128"/>
            </a:endParaRPr>
          </a:p>
          <a:p>
            <a:pPr>
              <a:defRPr/>
            </a:pPr>
            <a:r>
              <a:rPr lang="ja-JP" altLang="en-US" sz="1200" b="0" dirty="0">
                <a:latin typeface="HGPｺﾞｼｯｸM" pitchFamily="50" charset="-128"/>
                <a:ea typeface="HGPｺﾞｼｯｸM" pitchFamily="50" charset="-128"/>
              </a:rPr>
              <a:t>　　　　呼吸機能検査を行うと、喘息のコントロール状態がかなり正確にわかります。</a:t>
            </a:r>
            <a:endParaRPr lang="en-US" altLang="ja-JP" sz="1200" b="0" dirty="0">
              <a:latin typeface="HGPｺﾞｼｯｸM" pitchFamily="50" charset="-128"/>
              <a:ea typeface="HGPｺﾞｼｯｸM" pitchFamily="50" charset="-128"/>
            </a:endParaRPr>
          </a:p>
          <a:p>
            <a:pPr>
              <a:defRPr/>
            </a:pPr>
            <a:r>
              <a:rPr lang="ja-JP" altLang="en-US" sz="1200" b="0" dirty="0">
                <a:latin typeface="HGPｺﾞｼｯｸM" pitchFamily="50" charset="-128"/>
                <a:ea typeface="HGPｺﾞｼｯｸM" pitchFamily="50" charset="-128"/>
              </a:rPr>
              <a:t>　　　　当日は、無料の呼吸機能検査コーナーを設けます。（</a:t>
            </a:r>
            <a:r>
              <a:rPr lang="en-US" altLang="ja-JP" sz="1200" b="0" dirty="0">
                <a:latin typeface="HGPｺﾞｼｯｸM" pitchFamily="50" charset="-128"/>
                <a:ea typeface="HGPｺﾞｼｯｸM" pitchFamily="50" charset="-128"/>
              </a:rPr>
              <a:t>13:30</a:t>
            </a:r>
            <a:r>
              <a:rPr lang="ja-JP" altLang="en-US" sz="1200" b="0" dirty="0">
                <a:latin typeface="HGPｺﾞｼｯｸM" pitchFamily="50" charset="-128"/>
                <a:ea typeface="HGPｺﾞｼｯｸM" pitchFamily="50" charset="-128"/>
              </a:rPr>
              <a:t>～</a:t>
            </a:r>
            <a:r>
              <a:rPr lang="en-US" altLang="ja-JP" sz="1200" b="0" dirty="0">
                <a:latin typeface="HGPｺﾞｼｯｸM" pitchFamily="50" charset="-128"/>
                <a:ea typeface="HGPｺﾞｼｯｸM" pitchFamily="50" charset="-128"/>
              </a:rPr>
              <a:t>15:30</a:t>
            </a:r>
            <a:r>
              <a:rPr lang="ja-JP" altLang="en-US" sz="1200" b="0" dirty="0">
                <a:latin typeface="HGPｺﾞｼｯｸM" pitchFamily="50" charset="-128"/>
                <a:ea typeface="HGPｺﾞｼｯｸM" pitchFamily="50" charset="-128"/>
              </a:rPr>
              <a:t>）</a:t>
            </a:r>
            <a:endParaRPr lang="en-US" altLang="ja-JP" sz="1200" b="0" dirty="0">
              <a:latin typeface="HGPｺﾞｼｯｸM" pitchFamily="50" charset="-128"/>
              <a:ea typeface="HGPｺﾞｼｯｸM" pitchFamily="50" charset="-128"/>
            </a:endParaRPr>
          </a:p>
          <a:p>
            <a:pPr>
              <a:defRPr/>
            </a:pPr>
            <a:r>
              <a:rPr lang="ja-JP" altLang="en-US" sz="1200" b="0" dirty="0">
                <a:latin typeface="HGPｺﾞｼｯｸM" pitchFamily="50" charset="-128"/>
                <a:ea typeface="HGPｺﾞｼｯｸM" pitchFamily="50" charset="-128"/>
              </a:rPr>
              <a:t>　　　　小学</a:t>
            </a:r>
            <a:r>
              <a:rPr lang="en-US" altLang="ja-JP" sz="1200" b="0" dirty="0">
                <a:latin typeface="HGPｺﾞｼｯｸM" pitchFamily="50" charset="-128"/>
                <a:ea typeface="HGPｺﾞｼｯｸM" pitchFamily="50" charset="-128"/>
              </a:rPr>
              <a:t>1</a:t>
            </a:r>
            <a:r>
              <a:rPr lang="ja-JP" altLang="en-US" sz="1200" b="0" dirty="0">
                <a:latin typeface="HGPｺﾞｼｯｸM" pitchFamily="50" charset="-128"/>
                <a:ea typeface="HGPｺﾞｼｯｸM" pitchFamily="50" charset="-128"/>
              </a:rPr>
              <a:t>年生以上の喘息患者さん（本人）が対象です。医師の監視下で検査を行います。</a:t>
            </a:r>
            <a:endParaRPr lang="en-US" altLang="ja-JP" sz="1200" b="0" dirty="0">
              <a:latin typeface="HGPｺﾞｼｯｸM" pitchFamily="50" charset="-128"/>
              <a:ea typeface="HGPｺﾞｼｯｸM" pitchFamily="50" charset="-128"/>
            </a:endParaRPr>
          </a:p>
          <a:p>
            <a:pPr>
              <a:defRPr/>
            </a:pPr>
            <a:r>
              <a:rPr lang="ja-JP" altLang="en-US" sz="1200" b="0" dirty="0">
                <a:latin typeface="HGPｺﾞｼｯｸM" pitchFamily="50" charset="-128"/>
                <a:ea typeface="HGPｺﾞｼｯｸM" pitchFamily="50" charset="-128"/>
              </a:rPr>
              <a:t>　　　　呼吸機能検査の結果については後日郵送させていただきます。</a:t>
            </a:r>
            <a:r>
              <a:rPr lang="zh-TW" altLang="en-US" sz="1200" b="0" dirty="0">
                <a:latin typeface="HGPｺﾞｼｯｸM" pitchFamily="50" charset="-128"/>
                <a:ea typeface="HGPｺﾞｼｯｸM" pitchFamily="50" charset="-128"/>
              </a:rPr>
              <a:t>     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コンテンツ プレースホルダ 2"/>
          <p:cNvSpPr>
            <a:spLocks noGrp="1"/>
          </p:cNvSpPr>
          <p:nvPr>
            <p:ph idx="4294967295"/>
          </p:nvPr>
        </p:nvSpPr>
        <p:spPr>
          <a:xfrm>
            <a:off x="0" y="0"/>
            <a:ext cx="6858000" cy="9906000"/>
          </a:xfrm>
        </p:spPr>
        <p:txBody>
          <a:bodyPr/>
          <a:lstStyle/>
          <a:p>
            <a:pPr algn="ctr">
              <a:buFontTx/>
              <a:buNone/>
            </a:pPr>
            <a:r>
              <a:rPr lang="ja-JP" altLang="en-US" sz="1800" b="1" dirty="0" smtClean="0">
                <a:solidFill>
                  <a:srgbClr val="00B050"/>
                </a:solidFill>
                <a:latin typeface="HGPｺﾞｼｯｸM" pitchFamily="50" charset="-128"/>
                <a:ea typeface="HGPｺﾞｼｯｸM" pitchFamily="50" charset="-128"/>
              </a:rPr>
              <a:t>ＧＩＮＡ世界喘息デー</a:t>
            </a:r>
            <a:r>
              <a:rPr lang="en-US" altLang="ja-JP" sz="1800" b="1" dirty="0" smtClean="0">
                <a:solidFill>
                  <a:srgbClr val="00B050"/>
                </a:solidFill>
                <a:latin typeface="HGPｺﾞｼｯｸM" pitchFamily="50" charset="-128"/>
                <a:ea typeface="HGPｺﾞｼｯｸM" pitchFamily="50" charset="-128"/>
              </a:rPr>
              <a:t>in</a:t>
            </a:r>
            <a:r>
              <a:rPr lang="ja-JP" altLang="en-US" sz="1800" b="1" dirty="0" smtClean="0">
                <a:solidFill>
                  <a:srgbClr val="00B050"/>
                </a:solidFill>
                <a:latin typeface="HGPｺﾞｼｯｸM" pitchFamily="50" charset="-128"/>
                <a:ea typeface="HGPｺﾞｼｯｸM" pitchFamily="50" charset="-128"/>
              </a:rPr>
              <a:t>和歌山とは</a:t>
            </a:r>
            <a:endParaRPr lang="en-US" altLang="ja-JP" sz="1800" b="1" dirty="0" smtClean="0">
              <a:solidFill>
                <a:srgbClr val="00B050"/>
              </a:solidFill>
              <a:latin typeface="HGPｺﾞｼｯｸM" pitchFamily="50" charset="-128"/>
              <a:ea typeface="HGPｺﾞｼｯｸM" pitchFamily="50" charset="-128"/>
            </a:endParaRPr>
          </a:p>
          <a:p>
            <a:pPr algn="ctr">
              <a:buFontTx/>
              <a:buNone/>
            </a:pPr>
            <a:endParaRPr lang="en-US" altLang="ja-JP" sz="1800" b="1" dirty="0" smtClean="0">
              <a:latin typeface="HGPｺﾞｼｯｸM" pitchFamily="50" charset="-128"/>
              <a:ea typeface="HGPｺﾞｼｯｸM" pitchFamily="50" charset="-128"/>
            </a:endParaRPr>
          </a:p>
          <a:p>
            <a:pPr>
              <a:buFontTx/>
              <a:buNone/>
            </a:pPr>
            <a:r>
              <a:rPr lang="ja-JP" altLang="en-US" sz="1400" b="1" dirty="0" smtClean="0">
                <a:latin typeface="HGPｺﾞｼｯｸM" pitchFamily="50" charset="-128"/>
                <a:ea typeface="HGPｺﾞｼｯｸM" pitchFamily="50" charset="-128"/>
              </a:rPr>
              <a:t>　 </a:t>
            </a:r>
            <a:r>
              <a:rPr lang="ja-JP" altLang="en-US" sz="1300" dirty="0" smtClean="0">
                <a:solidFill>
                  <a:srgbClr val="00B050"/>
                </a:solidFill>
                <a:latin typeface="AR P丸ゴシック体M" pitchFamily="50" charset="-128"/>
                <a:ea typeface="AR P丸ゴシック体M"/>
              </a:rPr>
              <a:t>●</a:t>
            </a:r>
            <a:r>
              <a:rPr lang="ja-JP" altLang="en-US" sz="1300" b="1" dirty="0" smtClean="0">
                <a:latin typeface="HGPｺﾞｼｯｸM" pitchFamily="50" charset="-128"/>
                <a:ea typeface="AR P丸ゴシック体M"/>
              </a:rPr>
              <a:t> </a:t>
            </a:r>
            <a:r>
              <a:rPr lang="ja-JP" altLang="en-US" sz="1300" dirty="0" smtClean="0">
                <a:latin typeface="AR P丸ゴシック体M" pitchFamily="50" charset="-128"/>
                <a:ea typeface="AR P丸ゴシック体M"/>
              </a:rPr>
              <a:t>ＧＩＮＡ（ジーナ）世界喘息デーは１９９８年に始まりました。喘息の最新治療を</a:t>
            </a:r>
            <a:endParaRPr lang="en-US" altLang="ja-JP" sz="1300" dirty="0" smtClean="0">
              <a:latin typeface="AR P丸ゴシック体M" pitchFamily="50" charset="-128"/>
              <a:ea typeface="AR P丸ゴシック体M"/>
            </a:endParaRPr>
          </a:p>
          <a:p>
            <a:pPr>
              <a:buFontTx/>
              <a:buNone/>
            </a:pPr>
            <a:r>
              <a:rPr lang="en-US" altLang="ja-JP" sz="1300" dirty="0" smtClean="0">
                <a:latin typeface="AR P丸ゴシック体M" pitchFamily="50" charset="-128"/>
                <a:ea typeface="AR P丸ゴシック体M"/>
              </a:rPr>
              <a:t>       </a:t>
            </a:r>
            <a:r>
              <a:rPr lang="ja-JP" altLang="en-US" sz="1300" dirty="0" smtClean="0">
                <a:latin typeface="AR P丸ゴシック体M" pitchFamily="50" charset="-128"/>
                <a:ea typeface="AR P丸ゴシック体M"/>
              </a:rPr>
              <a:t>世界中に普及し、喘息患者さんに正しい情報を提供するのが目的です。ＧＩＮＡは</a:t>
            </a:r>
            <a:endParaRPr lang="en-US" altLang="ja-JP" sz="1300" dirty="0" smtClean="0">
              <a:latin typeface="AR P丸ゴシック体M" pitchFamily="50" charset="-128"/>
              <a:ea typeface="AR P丸ゴシック体M"/>
            </a:endParaRPr>
          </a:p>
          <a:p>
            <a:pPr>
              <a:buFontTx/>
              <a:buNone/>
            </a:pPr>
            <a:r>
              <a:rPr lang="en-US" altLang="ja-JP" sz="1300" dirty="0" smtClean="0">
                <a:latin typeface="AR P丸ゴシック体M" pitchFamily="50" charset="-128"/>
                <a:ea typeface="AR P丸ゴシック体M"/>
              </a:rPr>
              <a:t>       </a:t>
            </a:r>
            <a:r>
              <a:rPr lang="ja-JP" altLang="en-US" sz="1300" dirty="0" smtClean="0">
                <a:latin typeface="AR P丸ゴシック体M" pitchFamily="50" charset="-128"/>
                <a:ea typeface="AR P丸ゴシック体M"/>
              </a:rPr>
              <a:t>２０１５年までに、喘息による入院を半分に減らそうと計画しています。</a:t>
            </a:r>
            <a:endParaRPr lang="en-US" altLang="ja-JP" sz="1300" dirty="0" smtClean="0">
              <a:latin typeface="AR P丸ゴシック体M" pitchFamily="50" charset="-128"/>
              <a:ea typeface="AR P丸ゴシック体M"/>
            </a:endParaRPr>
          </a:p>
          <a:p>
            <a:pPr>
              <a:buFontTx/>
              <a:buNone/>
            </a:pPr>
            <a:r>
              <a:rPr lang="ja-JP" altLang="en-US" sz="1300" dirty="0" smtClean="0">
                <a:latin typeface="AR P丸ゴシック体M" pitchFamily="50" charset="-128"/>
                <a:ea typeface="AR P丸ゴシック体M"/>
              </a:rPr>
              <a:t>　</a:t>
            </a:r>
            <a:r>
              <a:rPr lang="ja-JP" altLang="en-US" sz="1300" dirty="0" smtClean="0">
                <a:solidFill>
                  <a:srgbClr val="00B050"/>
                </a:solidFill>
                <a:latin typeface="AR P丸ゴシック体M" pitchFamily="50" charset="-128"/>
                <a:ea typeface="AR P丸ゴシック体M"/>
              </a:rPr>
              <a:t>●</a:t>
            </a:r>
            <a:r>
              <a:rPr lang="ja-JP" altLang="en-US" sz="1300" dirty="0" smtClean="0">
                <a:latin typeface="AR P丸ゴシック体M" pitchFamily="50" charset="-128"/>
                <a:ea typeface="AR P丸ゴシック体M"/>
              </a:rPr>
              <a:t> ＧＩＮＡ世界喘息デー</a:t>
            </a:r>
            <a:r>
              <a:rPr lang="en-US" altLang="ja-JP" sz="1300" dirty="0" smtClean="0">
                <a:latin typeface="AR P丸ゴシック体M" pitchFamily="50" charset="-128"/>
                <a:ea typeface="AR P丸ゴシック体M"/>
              </a:rPr>
              <a:t>in</a:t>
            </a:r>
            <a:r>
              <a:rPr lang="ja-JP" altLang="en-US" sz="1300" dirty="0" smtClean="0">
                <a:latin typeface="AR P丸ゴシック体M" pitchFamily="50" charset="-128"/>
                <a:ea typeface="AR P丸ゴシック体M"/>
              </a:rPr>
              <a:t>和歌山は２０１１年から始まりました。患者さんに正しい</a:t>
            </a:r>
            <a:endParaRPr lang="en-US" altLang="ja-JP" sz="1300" dirty="0" smtClean="0">
              <a:latin typeface="AR P丸ゴシック体M" pitchFamily="50" charset="-128"/>
              <a:ea typeface="AR P丸ゴシック体M"/>
            </a:endParaRPr>
          </a:p>
          <a:p>
            <a:pPr>
              <a:buFontTx/>
              <a:buNone/>
            </a:pPr>
            <a:r>
              <a:rPr lang="en-US" altLang="ja-JP" sz="1300" dirty="0" smtClean="0">
                <a:latin typeface="AR P丸ゴシック体M" pitchFamily="50" charset="-128"/>
                <a:ea typeface="AR P丸ゴシック体M"/>
              </a:rPr>
              <a:t>       </a:t>
            </a:r>
            <a:r>
              <a:rPr lang="ja-JP" altLang="en-US" sz="1300" dirty="0" smtClean="0">
                <a:latin typeface="AR P丸ゴシック体M" pitchFamily="50" charset="-128"/>
                <a:ea typeface="AR P丸ゴシック体M"/>
              </a:rPr>
              <a:t>情報を提供し、快適な毎日を送れるよう支援します。また近い将来、和歌山県の喘</a:t>
            </a:r>
            <a:endParaRPr lang="en-US" altLang="ja-JP" sz="1300" dirty="0" smtClean="0">
              <a:latin typeface="AR P丸ゴシック体M" pitchFamily="50" charset="-128"/>
              <a:ea typeface="AR P丸ゴシック体M"/>
            </a:endParaRPr>
          </a:p>
          <a:p>
            <a:pPr>
              <a:buFontTx/>
              <a:buNone/>
            </a:pPr>
            <a:r>
              <a:rPr lang="en-US" altLang="ja-JP" sz="1300" dirty="0" smtClean="0">
                <a:latin typeface="AR P丸ゴシック体M" pitchFamily="50" charset="-128"/>
                <a:ea typeface="AR P丸ゴシック体M"/>
              </a:rPr>
              <a:t>       </a:t>
            </a:r>
            <a:r>
              <a:rPr lang="ja-JP" altLang="en-US" sz="1300" dirty="0" smtClean="0">
                <a:latin typeface="AR P丸ゴシック体M" pitchFamily="50" charset="-128"/>
                <a:ea typeface="AR P丸ゴシック体M"/>
              </a:rPr>
              <a:t>息死がゼロとなるようさまざまな取組をしていきます。（２０１２年の全国の喘息</a:t>
            </a:r>
            <a:endParaRPr lang="en-US" altLang="ja-JP" sz="1300" dirty="0" smtClean="0">
              <a:latin typeface="AR P丸ゴシック体M" pitchFamily="50" charset="-128"/>
              <a:ea typeface="AR P丸ゴシック体M"/>
            </a:endParaRPr>
          </a:p>
          <a:p>
            <a:pPr>
              <a:buFontTx/>
              <a:buNone/>
            </a:pPr>
            <a:r>
              <a:rPr lang="en-US" altLang="ja-JP" sz="1300" dirty="0" smtClean="0">
                <a:latin typeface="AR P丸ゴシック体M" pitchFamily="50" charset="-128"/>
                <a:ea typeface="AR P丸ゴシック体M"/>
              </a:rPr>
              <a:t>       </a:t>
            </a:r>
            <a:r>
              <a:rPr lang="ja-JP" altLang="en-US" sz="1300" dirty="0" smtClean="0">
                <a:latin typeface="AR P丸ゴシック体M" pitchFamily="50" charset="-128"/>
                <a:ea typeface="AR P丸ゴシック体M"/>
              </a:rPr>
              <a:t>死は１８７４件、和歌山県は１４件でした。）</a:t>
            </a:r>
            <a:endParaRPr lang="en-US" altLang="ja-JP" sz="1300" dirty="0" smtClean="0">
              <a:latin typeface="AR P丸ゴシック体M" pitchFamily="50" charset="-128"/>
              <a:ea typeface="AR P丸ゴシック体M"/>
            </a:endParaRPr>
          </a:p>
          <a:p>
            <a:pPr>
              <a:buFontTx/>
              <a:buNone/>
            </a:pPr>
            <a:endParaRPr lang="en-US" altLang="ja-JP" sz="1400" dirty="0" smtClean="0">
              <a:latin typeface="AR P丸ゴシック体M" pitchFamily="50" charset="-128"/>
              <a:ea typeface="AR P丸ゴシック体M" pitchFamily="50" charset="-128"/>
            </a:endParaRPr>
          </a:p>
          <a:p>
            <a:pPr algn="ctr">
              <a:buFontTx/>
              <a:buNone/>
            </a:pPr>
            <a:r>
              <a:rPr lang="ja-JP" altLang="en-US" sz="1600" b="1" dirty="0" smtClean="0">
                <a:solidFill>
                  <a:srgbClr val="00B050"/>
                </a:solidFill>
                <a:latin typeface="AR P丸ゴシック体M" pitchFamily="50" charset="-128"/>
                <a:ea typeface="AR P丸ゴシック体M" pitchFamily="50" charset="-128"/>
              </a:rPr>
              <a:t>最適な喘息治療とは</a:t>
            </a:r>
            <a:endParaRPr lang="en-US" altLang="ja-JP" sz="1600" b="1" dirty="0" smtClean="0">
              <a:solidFill>
                <a:srgbClr val="00B050"/>
              </a:solidFill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buFontTx/>
              <a:buNone/>
            </a:pPr>
            <a:endParaRPr lang="en-US" altLang="ja-JP" sz="1400" dirty="0" smtClean="0"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buFontTx/>
              <a:buNone/>
            </a:pPr>
            <a:r>
              <a:rPr lang="ja-JP" altLang="en-US" sz="1400" dirty="0" smtClean="0">
                <a:latin typeface="AR P丸ゴシック体M" pitchFamily="50" charset="-128"/>
                <a:ea typeface="AR P丸ゴシック体M" pitchFamily="50" charset="-128"/>
              </a:rPr>
              <a:t>　</a:t>
            </a:r>
            <a:r>
              <a:rPr lang="ja-JP" altLang="en-US" sz="1300" dirty="0" smtClean="0">
                <a:solidFill>
                  <a:srgbClr val="00B050"/>
                </a:solidFill>
                <a:latin typeface="AR P丸ゴシック体M" pitchFamily="50" charset="-128"/>
                <a:ea typeface="AR P丸ゴシック体M" pitchFamily="50" charset="-128"/>
              </a:rPr>
              <a:t>● </a:t>
            </a:r>
            <a:r>
              <a:rPr lang="ja-JP" altLang="en-US" sz="1300" dirty="0" smtClean="0">
                <a:latin typeface="AR P丸ゴシック体M" pitchFamily="50" charset="-128"/>
                <a:ea typeface="AR P丸ゴシック体M" pitchFamily="50" charset="-128"/>
              </a:rPr>
              <a:t> </a:t>
            </a:r>
            <a:r>
              <a:rPr lang="ja-JP" altLang="en-US" sz="1300" dirty="0" smtClean="0">
                <a:latin typeface="AR P丸ゴシック体M" pitchFamily="50" charset="-128"/>
                <a:ea typeface="AR P丸ゴシック体M"/>
              </a:rPr>
              <a:t>喘息は高血圧や糖尿病などと同じく、慢性疾患の１つです。喘息症状がなくても、</a:t>
            </a:r>
            <a:endParaRPr lang="en-US" altLang="ja-JP" sz="1300" dirty="0" smtClean="0">
              <a:latin typeface="AR P丸ゴシック体M" pitchFamily="50" charset="-128"/>
              <a:ea typeface="AR P丸ゴシック体M"/>
            </a:endParaRPr>
          </a:p>
          <a:p>
            <a:pPr>
              <a:buFontTx/>
              <a:buNone/>
            </a:pPr>
            <a:r>
              <a:rPr lang="en-US" altLang="ja-JP" sz="1300" dirty="0" smtClean="0">
                <a:latin typeface="AR P丸ゴシック体M" pitchFamily="50" charset="-128"/>
                <a:ea typeface="AR P丸ゴシック体M"/>
              </a:rPr>
              <a:t>        </a:t>
            </a:r>
            <a:r>
              <a:rPr lang="ja-JP" altLang="en-US" sz="1300" dirty="0" smtClean="0">
                <a:latin typeface="AR P丸ゴシック体M" pitchFamily="50" charset="-128"/>
                <a:ea typeface="AR P丸ゴシック体M"/>
              </a:rPr>
              <a:t>空気の通り道である気管支には、慢性的な炎症が残っています。この炎症を抑える</a:t>
            </a:r>
            <a:endParaRPr lang="en-US" altLang="ja-JP" sz="1300" dirty="0" smtClean="0">
              <a:latin typeface="AR P丸ゴシック体M" pitchFamily="50" charset="-128"/>
              <a:ea typeface="AR P丸ゴシック体M"/>
            </a:endParaRPr>
          </a:p>
          <a:p>
            <a:pPr>
              <a:buFontTx/>
              <a:buNone/>
            </a:pPr>
            <a:r>
              <a:rPr lang="en-US" altLang="ja-JP" sz="1300" dirty="0" smtClean="0">
                <a:latin typeface="AR P丸ゴシック体M" pitchFamily="50" charset="-128"/>
                <a:ea typeface="AR P丸ゴシック体M"/>
              </a:rPr>
              <a:t>        </a:t>
            </a:r>
            <a:r>
              <a:rPr lang="ja-JP" altLang="en-US" sz="1300" dirty="0" smtClean="0">
                <a:latin typeface="AR P丸ゴシック体M" pitchFamily="50" charset="-128"/>
                <a:ea typeface="AR P丸ゴシック体M"/>
              </a:rPr>
              <a:t>もっとも効果的な薬として、吸入ステロイド薬が推奨されています。</a:t>
            </a:r>
            <a:endParaRPr lang="en-US" altLang="ja-JP" sz="1300" dirty="0" smtClean="0">
              <a:latin typeface="AR P丸ゴシック体M" pitchFamily="50" charset="-128"/>
              <a:ea typeface="AR P丸ゴシック体M"/>
            </a:endParaRPr>
          </a:p>
          <a:p>
            <a:pPr>
              <a:buFontTx/>
              <a:buNone/>
            </a:pPr>
            <a:r>
              <a:rPr lang="ja-JP" altLang="en-US" sz="1300" dirty="0" smtClean="0">
                <a:latin typeface="AR P丸ゴシック体M" pitchFamily="50" charset="-128"/>
                <a:ea typeface="AR P丸ゴシック体M"/>
              </a:rPr>
              <a:t>　</a:t>
            </a:r>
            <a:r>
              <a:rPr lang="ja-JP" altLang="en-US" sz="1300" dirty="0" smtClean="0">
                <a:solidFill>
                  <a:srgbClr val="00B050"/>
                </a:solidFill>
                <a:latin typeface="AR P丸ゴシック体M" pitchFamily="50" charset="-128"/>
                <a:ea typeface="AR P丸ゴシック体M"/>
              </a:rPr>
              <a:t>●</a:t>
            </a:r>
            <a:r>
              <a:rPr lang="ja-JP" altLang="en-US" sz="1300" dirty="0" smtClean="0">
                <a:latin typeface="AR P丸ゴシック体M" pitchFamily="50" charset="-128"/>
                <a:ea typeface="AR P丸ゴシック体M"/>
              </a:rPr>
              <a:t>  吸入ステロイド薬は常用量であれば、長期に使っても安心です。喘息と診断され</a:t>
            </a:r>
            <a:endParaRPr lang="en-US" altLang="ja-JP" sz="1300" dirty="0" smtClean="0">
              <a:latin typeface="AR P丸ゴシック体M" pitchFamily="50" charset="-128"/>
              <a:ea typeface="AR P丸ゴシック体M"/>
            </a:endParaRPr>
          </a:p>
          <a:p>
            <a:pPr>
              <a:buFontTx/>
              <a:buNone/>
            </a:pPr>
            <a:r>
              <a:rPr lang="en-US" altLang="ja-JP" sz="1300" dirty="0" smtClean="0">
                <a:latin typeface="AR P丸ゴシック体M" pitchFamily="50" charset="-128"/>
                <a:ea typeface="AR P丸ゴシック体M"/>
              </a:rPr>
              <a:t>        </a:t>
            </a:r>
            <a:r>
              <a:rPr lang="ja-JP" altLang="en-US" sz="1300" dirty="0" smtClean="0">
                <a:latin typeface="AR P丸ゴシック体M" pitchFamily="50" charset="-128"/>
                <a:ea typeface="AR P丸ゴシック体M"/>
              </a:rPr>
              <a:t>たら、早期に吸入ステロイドを開始し、医師の指示に従い継続して治療することが</a:t>
            </a:r>
            <a:endParaRPr lang="en-US" altLang="ja-JP" sz="1300" dirty="0" smtClean="0">
              <a:latin typeface="AR P丸ゴシック体M" pitchFamily="50" charset="-128"/>
              <a:ea typeface="AR P丸ゴシック体M"/>
            </a:endParaRPr>
          </a:p>
          <a:p>
            <a:pPr>
              <a:buFontTx/>
              <a:buNone/>
            </a:pPr>
            <a:r>
              <a:rPr lang="en-US" altLang="ja-JP" sz="1300" dirty="0" smtClean="0">
                <a:latin typeface="AR P丸ゴシック体M" pitchFamily="50" charset="-128"/>
                <a:ea typeface="AR P丸ゴシック体M"/>
              </a:rPr>
              <a:t>        </a:t>
            </a:r>
            <a:r>
              <a:rPr lang="ja-JP" altLang="en-US" sz="1300" dirty="0" smtClean="0">
                <a:latin typeface="AR P丸ゴシック体M" pitchFamily="50" charset="-128"/>
                <a:ea typeface="AR P丸ゴシック体M"/>
              </a:rPr>
              <a:t>大切です。</a:t>
            </a:r>
            <a:endParaRPr lang="en-US" altLang="ja-JP" sz="1300" dirty="0" smtClean="0">
              <a:latin typeface="AR P丸ゴシック体M" pitchFamily="50" charset="-128"/>
              <a:ea typeface="AR P丸ゴシック体M"/>
            </a:endParaRPr>
          </a:p>
          <a:p>
            <a:pPr>
              <a:buFontTx/>
              <a:buNone/>
            </a:pPr>
            <a:r>
              <a:rPr lang="ja-JP" altLang="en-US" sz="1300" dirty="0" smtClean="0">
                <a:latin typeface="AR P丸ゴシック体M" pitchFamily="50" charset="-128"/>
                <a:ea typeface="AR P丸ゴシック体M"/>
              </a:rPr>
              <a:t>　</a:t>
            </a:r>
            <a:r>
              <a:rPr lang="ja-JP" altLang="en-US" sz="1300" dirty="0" smtClean="0">
                <a:solidFill>
                  <a:srgbClr val="00B050"/>
                </a:solidFill>
                <a:latin typeface="AR P丸ゴシック体M" pitchFamily="50" charset="-128"/>
                <a:ea typeface="AR P丸ゴシック体M"/>
              </a:rPr>
              <a:t>●</a:t>
            </a:r>
            <a:r>
              <a:rPr lang="ja-JP" altLang="en-US" sz="1300" dirty="0" smtClean="0">
                <a:latin typeface="AR P丸ゴシック体M" pitchFamily="50" charset="-128"/>
                <a:ea typeface="AR P丸ゴシック体M"/>
              </a:rPr>
              <a:t>  喘息重症度を判断する際、自覚症状はあまり当てになりません。呼吸困難は喘息</a:t>
            </a:r>
            <a:endParaRPr lang="en-US" altLang="ja-JP" sz="1300" dirty="0" smtClean="0">
              <a:latin typeface="AR P丸ゴシック体M" pitchFamily="50" charset="-128"/>
              <a:ea typeface="AR P丸ゴシック体M"/>
            </a:endParaRPr>
          </a:p>
          <a:p>
            <a:pPr>
              <a:buFontTx/>
              <a:buNone/>
            </a:pPr>
            <a:r>
              <a:rPr lang="en-US" altLang="ja-JP" sz="1300" dirty="0" smtClean="0">
                <a:latin typeface="AR P丸ゴシック体M" pitchFamily="50" charset="-128"/>
                <a:ea typeface="AR P丸ゴシック体M"/>
              </a:rPr>
              <a:t>        </a:t>
            </a:r>
            <a:r>
              <a:rPr lang="ja-JP" altLang="en-US" sz="1300" dirty="0" smtClean="0">
                <a:latin typeface="AR P丸ゴシック体M" pitchFamily="50" charset="-128"/>
                <a:ea typeface="AR P丸ゴシック体M"/>
              </a:rPr>
              <a:t>発作の末期に現れる症状です。呼吸機能検査を定期的に受け、最適な治療を行い</a:t>
            </a:r>
            <a:endParaRPr lang="en-US" altLang="ja-JP" sz="1300" dirty="0" smtClean="0">
              <a:latin typeface="AR P丸ゴシック体M" pitchFamily="50" charset="-128"/>
              <a:ea typeface="AR P丸ゴシック体M"/>
            </a:endParaRPr>
          </a:p>
          <a:p>
            <a:pPr>
              <a:buFontTx/>
              <a:buNone/>
            </a:pPr>
            <a:r>
              <a:rPr lang="en-US" altLang="ja-JP" sz="1300" dirty="0" smtClean="0">
                <a:latin typeface="AR P丸ゴシック体M" pitchFamily="50" charset="-128"/>
                <a:ea typeface="AR P丸ゴシック体M"/>
              </a:rPr>
              <a:t>        </a:t>
            </a:r>
            <a:r>
              <a:rPr lang="ja-JP" altLang="en-US" sz="1300" dirty="0" smtClean="0">
                <a:latin typeface="AR P丸ゴシック体M" pitchFamily="50" charset="-128"/>
                <a:ea typeface="AR P丸ゴシック体M"/>
              </a:rPr>
              <a:t>ましょう。</a:t>
            </a:r>
            <a:endParaRPr lang="en-US" altLang="ja-JP" sz="1300" dirty="0" smtClean="0">
              <a:latin typeface="AR P丸ゴシック体M" pitchFamily="50" charset="-128"/>
              <a:ea typeface="AR P丸ゴシック体M"/>
            </a:endParaRPr>
          </a:p>
          <a:p>
            <a:pPr>
              <a:buFontTx/>
              <a:buNone/>
            </a:pPr>
            <a:endParaRPr lang="en-US" altLang="ja-JP" sz="1300" dirty="0" smtClean="0"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buFontTx/>
              <a:buNone/>
            </a:pPr>
            <a:r>
              <a:rPr lang="ja-JP" altLang="en-US" sz="1300" dirty="0" smtClean="0">
                <a:latin typeface="AR P丸ゴシック体M" pitchFamily="50" charset="-128"/>
                <a:ea typeface="AR P丸ゴシック体M" pitchFamily="50" charset="-128"/>
              </a:rPr>
              <a:t>　　　　　　　　　　　　　　　</a:t>
            </a:r>
          </a:p>
        </p:txBody>
      </p:sp>
      <p:sp>
        <p:nvSpPr>
          <p:cNvPr id="13" name="角丸四角形 12"/>
          <p:cNvSpPr/>
          <p:nvPr/>
        </p:nvSpPr>
        <p:spPr bwMode="auto">
          <a:xfrm>
            <a:off x="692696" y="5529064"/>
            <a:ext cx="5688632" cy="1940957"/>
          </a:xfrm>
          <a:prstGeom prst="roundRect">
            <a:avLst/>
          </a:prstGeom>
          <a:solidFill>
            <a:srgbClr val="FFFFFF"/>
          </a:solidFill>
          <a:ln w="28575">
            <a:solidFill>
              <a:srgbClr val="00B050"/>
            </a:solidFill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>
              <a:buFontTx/>
              <a:buNone/>
            </a:pPr>
            <a:r>
              <a:rPr lang="ja-JP" altLang="en-US" sz="1200" b="0" dirty="0" smtClean="0">
                <a:latin typeface="AR P丸ゴシック体M" pitchFamily="50" charset="-128"/>
                <a:ea typeface="AR P丸ゴシック体M" pitchFamily="50" charset="-128"/>
              </a:rPr>
              <a:t>　　　佐藤洋一先生略歴</a:t>
            </a:r>
            <a:endParaRPr lang="en-US" altLang="ja-JP" sz="1200" b="0" dirty="0" smtClean="0"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buFontTx/>
              <a:buNone/>
            </a:pPr>
            <a:r>
              <a:rPr lang="ja-JP" altLang="en-US" sz="1200" b="0" dirty="0" smtClean="0">
                <a:latin typeface="AR P丸ゴシック体M" pitchFamily="50" charset="-128"/>
                <a:ea typeface="AR P丸ゴシック体M" pitchFamily="50" charset="-128"/>
              </a:rPr>
              <a:t>　　　平成</a:t>
            </a:r>
            <a:r>
              <a:rPr lang="en-US" altLang="ja-JP" sz="1200" b="0" dirty="0" smtClean="0">
                <a:latin typeface="AR P丸ゴシック体M" pitchFamily="50" charset="-128"/>
                <a:ea typeface="AR P丸ゴシック体M" pitchFamily="50" charset="-128"/>
              </a:rPr>
              <a:t>4</a:t>
            </a:r>
            <a:r>
              <a:rPr lang="ja-JP" altLang="en-US" sz="1200" b="0" dirty="0" smtClean="0">
                <a:latin typeface="AR P丸ゴシック体M" pitchFamily="50" charset="-128"/>
                <a:ea typeface="AR P丸ゴシック体M" pitchFamily="50" charset="-128"/>
              </a:rPr>
              <a:t>年　 和歌山生協病院　小児科</a:t>
            </a:r>
            <a:endParaRPr lang="en-US" altLang="ja-JP" sz="1200" b="0" dirty="0" smtClean="0"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buFontTx/>
              <a:buNone/>
            </a:pPr>
            <a:r>
              <a:rPr lang="ja-JP" altLang="en-US" sz="1200" b="0" dirty="0" smtClean="0">
                <a:latin typeface="AR P丸ゴシック体M" pitchFamily="50" charset="-128"/>
                <a:ea typeface="AR P丸ゴシック体M" pitchFamily="50" charset="-128"/>
              </a:rPr>
              <a:t>　　　平成</a:t>
            </a:r>
            <a:r>
              <a:rPr lang="en-US" altLang="ja-JP" sz="1200" b="0" dirty="0" smtClean="0">
                <a:latin typeface="AR P丸ゴシック体M" pitchFamily="50" charset="-128"/>
                <a:ea typeface="AR P丸ゴシック体M" pitchFamily="50" charset="-128"/>
              </a:rPr>
              <a:t>5</a:t>
            </a:r>
            <a:r>
              <a:rPr lang="ja-JP" altLang="en-US" sz="1200" b="0" dirty="0" smtClean="0">
                <a:latin typeface="AR P丸ゴシック体M" pitchFamily="50" charset="-128"/>
                <a:ea typeface="AR P丸ゴシック体M" pitchFamily="50" charset="-128"/>
              </a:rPr>
              <a:t>年　 同人会耳原総合病院　小児科</a:t>
            </a:r>
            <a:endParaRPr lang="en-US" altLang="ja-JP" sz="1200" b="0" dirty="0" smtClean="0"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buFontTx/>
              <a:buNone/>
            </a:pPr>
            <a:r>
              <a:rPr lang="ja-JP" altLang="en-US" sz="1200" b="0" dirty="0" smtClean="0">
                <a:latin typeface="AR P丸ゴシック体M" pitchFamily="50" charset="-128"/>
                <a:ea typeface="AR P丸ゴシック体M" pitchFamily="50" charset="-128"/>
              </a:rPr>
              <a:t>　　　平成</a:t>
            </a:r>
            <a:r>
              <a:rPr lang="en-US" altLang="ja-JP" sz="1200" b="0" dirty="0" smtClean="0">
                <a:latin typeface="AR P丸ゴシック体M" pitchFamily="50" charset="-128"/>
                <a:ea typeface="AR P丸ゴシック体M" pitchFamily="50" charset="-128"/>
              </a:rPr>
              <a:t>6</a:t>
            </a:r>
            <a:r>
              <a:rPr lang="ja-JP" altLang="en-US" sz="1200" b="0" dirty="0" smtClean="0">
                <a:latin typeface="AR P丸ゴシック体M" pitchFamily="50" charset="-128"/>
                <a:ea typeface="AR P丸ゴシック体M" pitchFamily="50" charset="-128"/>
              </a:rPr>
              <a:t>年　 和歌山生協病院　小児科</a:t>
            </a:r>
            <a:endParaRPr lang="en-US" altLang="ja-JP" sz="1200" b="0" dirty="0" smtClean="0"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buFontTx/>
              <a:buNone/>
            </a:pPr>
            <a:r>
              <a:rPr lang="ja-JP" altLang="en-US" sz="1200" b="0" dirty="0" smtClean="0">
                <a:latin typeface="AR P丸ゴシック体M" pitchFamily="50" charset="-128"/>
                <a:ea typeface="AR P丸ゴシック体M" pitchFamily="50" charset="-128"/>
              </a:rPr>
              <a:t>　　　平成</a:t>
            </a:r>
            <a:r>
              <a:rPr lang="en-US" altLang="ja-JP" sz="1200" b="0" dirty="0" smtClean="0">
                <a:latin typeface="AR P丸ゴシック体M" pitchFamily="50" charset="-128"/>
                <a:ea typeface="AR P丸ゴシック体M" pitchFamily="50" charset="-128"/>
              </a:rPr>
              <a:t>23</a:t>
            </a:r>
            <a:r>
              <a:rPr lang="ja-JP" altLang="en-US" sz="1200" b="0" dirty="0" smtClean="0">
                <a:latin typeface="AR P丸ゴシック体M" pitchFamily="50" charset="-128"/>
                <a:ea typeface="AR P丸ゴシック体M" pitchFamily="50" charset="-128"/>
              </a:rPr>
              <a:t>年　生協こども診療所　所長</a:t>
            </a:r>
            <a:endParaRPr lang="en-US" altLang="ja-JP" sz="1200" b="0" dirty="0" smtClean="0"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buFontTx/>
              <a:buNone/>
            </a:pPr>
            <a:r>
              <a:rPr lang="ja-JP" altLang="en-US" sz="1200" b="0" dirty="0" smtClean="0">
                <a:latin typeface="AR P丸ゴシック体M" pitchFamily="50" charset="-128"/>
                <a:ea typeface="AR P丸ゴシック体M" pitchFamily="50" charset="-128"/>
              </a:rPr>
              <a:t>　　　所属</a:t>
            </a:r>
            <a:r>
              <a:rPr lang="ja-JP" altLang="en-US" sz="1200" b="0" dirty="0" smtClean="0">
                <a:latin typeface="AR P丸ゴシック体M" pitchFamily="50" charset="-128"/>
                <a:ea typeface="AR P丸ゴシック体M" pitchFamily="50" charset="-128"/>
              </a:rPr>
              <a:t>学会等</a:t>
            </a:r>
            <a:endParaRPr lang="en-US" altLang="ja-JP" sz="1200" b="0" dirty="0" smtClean="0"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buFontTx/>
              <a:buNone/>
            </a:pPr>
            <a:r>
              <a:rPr lang="ja-JP" altLang="en-US" sz="1200" b="0" dirty="0" smtClean="0">
                <a:latin typeface="AR P丸ゴシック体M" pitchFamily="50" charset="-128"/>
                <a:ea typeface="AR P丸ゴシック体M" pitchFamily="50" charset="-128"/>
              </a:rPr>
              <a:t>　　　日本小児科学会</a:t>
            </a:r>
            <a:endParaRPr lang="en-US" altLang="ja-JP" sz="1200" b="0" dirty="0" smtClean="0"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buFontTx/>
              <a:buNone/>
            </a:pPr>
            <a:r>
              <a:rPr lang="ja-JP" altLang="en-US" sz="1200" b="0" dirty="0" smtClean="0">
                <a:latin typeface="AR P丸ゴシック体M" pitchFamily="50" charset="-128"/>
                <a:ea typeface="AR P丸ゴシック体M" pitchFamily="50" charset="-128"/>
              </a:rPr>
              <a:t>　　　日本小児アレルギー学会</a:t>
            </a:r>
            <a:endParaRPr lang="en-US" altLang="ja-JP" sz="1200" b="0" dirty="0" smtClean="0"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buFontTx/>
              <a:buNone/>
            </a:pPr>
            <a:r>
              <a:rPr lang="ja-JP" altLang="en-US" sz="1200" b="0" dirty="0" smtClean="0">
                <a:latin typeface="AR P丸ゴシック体M" pitchFamily="50" charset="-128"/>
                <a:ea typeface="AR P丸ゴシック体M" pitchFamily="50" charset="-128"/>
              </a:rPr>
              <a:t>　　　日本外来小児科学会</a:t>
            </a:r>
            <a:endParaRPr lang="en-US" altLang="ja-JP" sz="1200" b="0" dirty="0" smtClean="0">
              <a:latin typeface="AR P丸ゴシック体M" pitchFamily="50" charset="-128"/>
              <a:ea typeface="AR P丸ゴシック体M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 bwMode="auto">
          <a:xfrm>
            <a:off x="692696" y="7719451"/>
            <a:ext cx="5688632" cy="1940957"/>
          </a:xfrm>
          <a:prstGeom prst="roundRect">
            <a:avLst/>
          </a:prstGeom>
          <a:solidFill>
            <a:srgbClr val="FFFFFF"/>
          </a:solidFill>
          <a:ln w="28575">
            <a:solidFill>
              <a:srgbClr val="00B050"/>
            </a:solidFill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>
              <a:buFontTx/>
              <a:buNone/>
            </a:pPr>
            <a:r>
              <a:rPr lang="ja-JP" altLang="en-US" sz="1200" b="0" dirty="0">
                <a:latin typeface="AR P丸ゴシック体M" pitchFamily="50" charset="-128"/>
                <a:ea typeface="AR P丸ゴシック体M" pitchFamily="50" charset="-128"/>
              </a:rPr>
              <a:t>　</a:t>
            </a:r>
            <a:r>
              <a:rPr lang="ja-JP" altLang="en-US" sz="1200" b="0" dirty="0" smtClean="0">
                <a:latin typeface="AR P丸ゴシック体M" pitchFamily="50" charset="-128"/>
                <a:ea typeface="AR P丸ゴシック体M" pitchFamily="50" charset="-128"/>
              </a:rPr>
              <a:t>　　中川武正先生略歴</a:t>
            </a:r>
            <a:endParaRPr lang="en-US" altLang="ja-JP" sz="1200" b="0" dirty="0" smtClean="0"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buFontTx/>
              <a:buNone/>
            </a:pPr>
            <a:r>
              <a:rPr lang="ja-JP" altLang="en-US" sz="1200" b="0" dirty="0" smtClean="0">
                <a:latin typeface="AR P丸ゴシック体M" pitchFamily="50" charset="-128"/>
                <a:ea typeface="AR P丸ゴシック体M" pitchFamily="50" charset="-128"/>
              </a:rPr>
              <a:t>　　　昭和</a:t>
            </a:r>
            <a:r>
              <a:rPr lang="en-US" altLang="ja-JP" sz="1200" b="0" dirty="0" smtClean="0">
                <a:latin typeface="AR P丸ゴシック体M" pitchFamily="50" charset="-128"/>
                <a:ea typeface="AR P丸ゴシック体M" pitchFamily="50" charset="-128"/>
              </a:rPr>
              <a:t>48</a:t>
            </a:r>
            <a:r>
              <a:rPr lang="ja-JP" altLang="en-US" sz="1200" b="0" dirty="0" smtClean="0">
                <a:latin typeface="AR P丸ゴシック体M" pitchFamily="50" charset="-128"/>
                <a:ea typeface="AR P丸ゴシック体M" pitchFamily="50" charset="-128"/>
              </a:rPr>
              <a:t>年　 東京大学医学部卒業</a:t>
            </a:r>
            <a:endParaRPr lang="en-US" altLang="ja-JP" sz="1200" b="0" dirty="0" smtClean="0"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buFontTx/>
              <a:buNone/>
            </a:pPr>
            <a:r>
              <a:rPr lang="ja-JP" altLang="en-US" sz="1200" b="0" dirty="0" smtClean="0">
                <a:latin typeface="AR P丸ゴシック体M" pitchFamily="50" charset="-128"/>
                <a:ea typeface="AR P丸ゴシック体M" pitchFamily="50" charset="-128"/>
              </a:rPr>
              <a:t>　　　平成</a:t>
            </a:r>
            <a:r>
              <a:rPr lang="en-US" altLang="ja-JP" sz="1200" b="0" dirty="0" smtClean="0">
                <a:latin typeface="AR P丸ゴシック体M" pitchFamily="50" charset="-128"/>
                <a:ea typeface="AR P丸ゴシック体M" pitchFamily="50" charset="-128"/>
              </a:rPr>
              <a:t>8</a:t>
            </a:r>
            <a:r>
              <a:rPr lang="ja-JP" altLang="en-US" sz="1200" b="0" dirty="0" smtClean="0">
                <a:latin typeface="AR P丸ゴシック体M" pitchFamily="50" charset="-128"/>
                <a:ea typeface="AR P丸ゴシック体M" pitchFamily="50" charset="-128"/>
              </a:rPr>
              <a:t>年　　聖マリアンナ医科大学第</a:t>
            </a:r>
            <a:r>
              <a:rPr lang="en-US" altLang="ja-JP" sz="1200" b="0" dirty="0" smtClean="0">
                <a:latin typeface="AR P丸ゴシック体M" pitchFamily="50" charset="-128"/>
                <a:ea typeface="AR P丸ゴシック体M" pitchFamily="50" charset="-128"/>
              </a:rPr>
              <a:t>1</a:t>
            </a:r>
            <a:r>
              <a:rPr lang="ja-JP" altLang="en-US" sz="1200" b="0" dirty="0" smtClean="0">
                <a:latin typeface="AR P丸ゴシック体M" pitchFamily="50" charset="-128"/>
                <a:ea typeface="AR P丸ゴシック体M" pitchFamily="50" charset="-128"/>
              </a:rPr>
              <a:t>内科教授</a:t>
            </a:r>
            <a:endParaRPr lang="en-US" altLang="ja-JP" sz="1200" b="0" dirty="0" smtClean="0"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buFontTx/>
              <a:buNone/>
            </a:pPr>
            <a:r>
              <a:rPr lang="ja-JP" altLang="en-US" sz="1200" b="0" dirty="0" smtClean="0">
                <a:latin typeface="AR P丸ゴシック体M" pitchFamily="50" charset="-128"/>
                <a:ea typeface="AR P丸ゴシック体M" pitchFamily="50" charset="-128"/>
              </a:rPr>
              <a:t>　　　平成</a:t>
            </a:r>
            <a:r>
              <a:rPr lang="en-US" altLang="ja-JP" sz="1200" b="0" dirty="0" smtClean="0">
                <a:latin typeface="AR P丸ゴシック体M" pitchFamily="50" charset="-128"/>
                <a:ea typeface="AR P丸ゴシック体M" pitchFamily="50" charset="-128"/>
              </a:rPr>
              <a:t>19</a:t>
            </a:r>
            <a:r>
              <a:rPr lang="ja-JP" altLang="en-US" sz="1200" b="0" dirty="0" smtClean="0">
                <a:latin typeface="AR P丸ゴシック体M" pitchFamily="50" charset="-128"/>
                <a:ea typeface="AR P丸ゴシック体M" pitchFamily="50" charset="-128"/>
              </a:rPr>
              <a:t>年　 白浜町国民健康保険直営　川添診療所　所長</a:t>
            </a:r>
            <a:endParaRPr lang="en-US" altLang="ja-JP" sz="1200" b="0" dirty="0" smtClean="0"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buFontTx/>
              <a:buNone/>
            </a:pPr>
            <a:r>
              <a:rPr lang="ja-JP" altLang="en-US" sz="1200" b="0" dirty="0" smtClean="0">
                <a:latin typeface="AR P丸ゴシック体M" pitchFamily="50" charset="-128"/>
                <a:ea typeface="AR P丸ゴシック体M" pitchFamily="50" charset="-128"/>
              </a:rPr>
              <a:t>　　　　　　　　  聖マリアンナ医科大学内科客員教授　兼任</a:t>
            </a:r>
            <a:endParaRPr lang="en-US" altLang="ja-JP" sz="1200" b="0" dirty="0" smtClean="0"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buFontTx/>
              <a:buNone/>
            </a:pPr>
            <a:r>
              <a:rPr lang="ja-JP" altLang="en-US" sz="1200" b="0" dirty="0" smtClean="0">
                <a:latin typeface="AR P丸ゴシック体M" pitchFamily="50" charset="-128"/>
                <a:ea typeface="AR P丸ゴシック体M" pitchFamily="50" charset="-128"/>
              </a:rPr>
              <a:t>　　　所属</a:t>
            </a:r>
            <a:r>
              <a:rPr lang="ja-JP" altLang="en-US" sz="1200" b="0" dirty="0" smtClean="0">
                <a:latin typeface="AR P丸ゴシック体M" pitchFamily="50" charset="-128"/>
                <a:ea typeface="AR P丸ゴシック体M" pitchFamily="50" charset="-128"/>
              </a:rPr>
              <a:t>学会等</a:t>
            </a:r>
            <a:endParaRPr lang="en-US" altLang="ja-JP" sz="1200" b="0" dirty="0" smtClean="0"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buFontTx/>
              <a:buNone/>
            </a:pPr>
            <a:r>
              <a:rPr lang="ja-JP" altLang="en-US" sz="1200" b="0" dirty="0" smtClean="0">
                <a:latin typeface="AR P丸ゴシック体M" pitchFamily="50" charset="-128"/>
                <a:ea typeface="AR P丸ゴシック体M" pitchFamily="50" charset="-128"/>
              </a:rPr>
              <a:t>　　　日本アレルギー学会（第</a:t>
            </a:r>
            <a:r>
              <a:rPr lang="en-US" altLang="ja-JP" sz="1200" b="0" dirty="0" smtClean="0">
                <a:latin typeface="AR P丸ゴシック体M" pitchFamily="50" charset="-128"/>
                <a:ea typeface="AR P丸ゴシック体M" pitchFamily="50" charset="-128"/>
              </a:rPr>
              <a:t>18</a:t>
            </a:r>
            <a:r>
              <a:rPr lang="ja-JP" altLang="en-US" sz="1200" b="0" dirty="0" smtClean="0">
                <a:latin typeface="AR P丸ゴシック体M" pitchFamily="50" charset="-128"/>
                <a:ea typeface="AR P丸ゴシック体M" pitchFamily="50" charset="-128"/>
              </a:rPr>
              <a:t>回日本アレルギー学会春季臨床大会会長）</a:t>
            </a:r>
            <a:endParaRPr lang="en-US" altLang="ja-JP" sz="1200" b="0" dirty="0" smtClean="0"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buFontTx/>
              <a:buNone/>
            </a:pPr>
            <a:r>
              <a:rPr lang="ja-JP" altLang="en-US" sz="1200" b="0" dirty="0" smtClean="0">
                <a:latin typeface="AR P丸ゴシック体M" pitchFamily="50" charset="-128"/>
                <a:ea typeface="AR P丸ゴシック体M" pitchFamily="50" charset="-128"/>
              </a:rPr>
              <a:t>　　　国際喘息学会日本北アジア部会幹事</a:t>
            </a:r>
            <a:endParaRPr lang="en-US" altLang="ja-JP" sz="1200" b="0" dirty="0" smtClean="0"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buFontTx/>
              <a:buNone/>
            </a:pPr>
            <a:r>
              <a:rPr lang="ja-JP" altLang="en-US" sz="1200" b="0" dirty="0" smtClean="0">
                <a:latin typeface="AR P丸ゴシック体M" pitchFamily="50" charset="-128"/>
                <a:ea typeface="AR P丸ゴシック体M" pitchFamily="50" charset="-128"/>
              </a:rPr>
              <a:t>　　　和歌山県公立大学法人評価委員会委員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新しいプレゼンテーション">
  <a:themeElements>
    <a:clrScheme name="新しいプレゼンテーショ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新しいプレゼンテーショ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FFFF"/>
        </a:solidFill>
        <a:ln w="28575">
          <a:solidFill>
            <a:srgbClr val="002060"/>
          </a:solidFill>
          <a:miter lim="800000"/>
          <a:headEnd/>
          <a:tailEnd/>
        </a:ln>
      </a:spPr>
      <a:bodyPr anchor="ctr">
        <a:spAutoFit/>
      </a:bodyPr>
      <a:lstStyle>
        <a:defPPr algn="ctr">
          <a:lnSpc>
            <a:spcPct val="140000"/>
          </a:lnSpc>
          <a:defRPr sz="2400">
            <a:solidFill>
              <a:schemeClr val="accent1"/>
            </a:solidFill>
            <a:latin typeface="HGPｺﾞｼｯｸM" pitchFamily="50" charset="-128"/>
            <a:ea typeface="HGPｺﾞｼｯｸM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-CID ゴシックMB101 DB" pitchFamily="84" charset="-128"/>
            <a:ea typeface="A-CID ゴシックMB101 DB" pitchFamily="84" charset="-128"/>
          </a:defRPr>
        </a:defPPr>
      </a:lstStyle>
    </a:lnDef>
  </a:objectDefaults>
  <a:extraClrSchemeLst>
    <a:extraClrScheme>
      <a:clrScheme name="新しいプレゼンテーショ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1228</TotalTime>
  <Words>69</Words>
  <Application>Microsoft Office PowerPoint</Application>
  <PresentationFormat>A4 210 x 297 mm</PresentationFormat>
  <Paragraphs>71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新しいプレゼンテーション</vt:lpstr>
      <vt:lpstr>スライド 1</vt:lpstr>
      <vt:lpstr>スライド 2</vt:lpstr>
    </vt:vector>
  </TitlesOfParts>
  <Company>Office 2004 アルキメデス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Office 2004 アルキメデス</dc:creator>
  <cp:lastModifiedBy>myy68976</cp:lastModifiedBy>
  <cp:revision>68</cp:revision>
  <cp:lastPrinted>2008-12-06T06:32:32Z</cp:lastPrinted>
  <dcterms:created xsi:type="dcterms:W3CDTF">2008-12-06T05:49:00Z</dcterms:created>
  <dcterms:modified xsi:type="dcterms:W3CDTF">2014-04-21T06:37:56Z</dcterms:modified>
</cp:coreProperties>
</file>